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6C1B-7149-4955-A05C-9CF7298A5974}" type="datetimeFigureOut">
              <a:rPr lang="th-TH" smtClean="0"/>
              <a:t>06/11/62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CF7B-44C5-43DF-AD97-8A2661763E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773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6C1B-7149-4955-A05C-9CF7298A5974}" type="datetimeFigureOut">
              <a:rPr lang="th-TH" smtClean="0"/>
              <a:t>06/11/62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CF7B-44C5-43DF-AD97-8A2661763E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588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6C1B-7149-4955-A05C-9CF7298A5974}" type="datetimeFigureOut">
              <a:rPr lang="th-TH" smtClean="0"/>
              <a:t>06/11/62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CF7B-44C5-43DF-AD97-8A2661763E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207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030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398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656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628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2072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45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1946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492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6C1B-7149-4955-A05C-9CF7298A5974}" type="datetimeFigureOut">
              <a:rPr lang="th-TH" smtClean="0"/>
              <a:t>06/11/62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CF7B-44C5-43DF-AD97-8A2661763E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1734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4297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857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3291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884236"/>
            <a:ext cx="8743950" cy="1089529"/>
          </a:xfrm>
        </p:spPr>
        <p:txBody>
          <a:bodyPr anchor="ctr"/>
          <a:lstStyle>
            <a:lvl1pPr marL="173831" indent="-173831" algn="l">
              <a:spcBef>
                <a:spcPts val="0"/>
              </a:spcBef>
              <a:defRPr sz="27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82154" indent="0" algn="l">
              <a:spcBef>
                <a:spcPts val="0"/>
              </a:spcBef>
              <a:defRPr sz="27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97141" y="0"/>
            <a:ext cx="206211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899171" y="5276808"/>
            <a:ext cx="6073379" cy="369332"/>
          </a:xfrm>
        </p:spPr>
        <p:txBody>
          <a:bodyPr/>
          <a:lstStyle>
            <a:lvl1pPr algn="r">
              <a:spcBef>
                <a:spcPts val="0"/>
              </a:spcBef>
              <a:defRPr sz="15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660477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16778"/>
            <a:ext cx="903649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804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8234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1306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5898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6472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791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6C1B-7149-4955-A05C-9CF7298A5974}" type="datetimeFigureOut">
              <a:rPr lang="th-TH" smtClean="0"/>
              <a:t>06/11/62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CF7B-44C5-43DF-AD97-8A2661763E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5312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h-TH" smtClean="0">
                <a:solidFill>
                  <a:srgbClr val="90C226"/>
                </a:solidFill>
              </a:rPr>
              <a:pPr/>
              <a:t>‹#›</a:t>
            </a:fld>
            <a:endParaRPr lang="th-TH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63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669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2523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5049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33788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B8C29"/>
                </a:solidFill>
              </a:rPr>
              <a:pPr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0895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884236"/>
            <a:ext cx="8743950" cy="1089529"/>
          </a:xfrm>
        </p:spPr>
        <p:txBody>
          <a:bodyPr anchor="ctr"/>
          <a:lstStyle>
            <a:lvl1pPr marL="173831" indent="-173831" algn="l">
              <a:spcBef>
                <a:spcPts val="0"/>
              </a:spcBef>
              <a:defRPr sz="27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82154" indent="0" algn="l">
              <a:spcBef>
                <a:spcPts val="0"/>
              </a:spcBef>
              <a:defRPr sz="27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97141" y="0"/>
            <a:ext cx="206211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899171" y="5276808"/>
            <a:ext cx="6073379" cy="369332"/>
          </a:xfrm>
        </p:spPr>
        <p:txBody>
          <a:bodyPr/>
          <a:lstStyle>
            <a:lvl1pPr algn="r">
              <a:spcBef>
                <a:spcPts val="0"/>
              </a:spcBef>
              <a:defRPr sz="15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791943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16778"/>
            <a:ext cx="903649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16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6C1B-7149-4955-A05C-9CF7298A5974}" type="datetimeFigureOut">
              <a:rPr lang="th-TH" smtClean="0"/>
              <a:t>06/11/62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CF7B-44C5-43DF-AD97-8A2661763E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29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6C1B-7149-4955-A05C-9CF7298A5974}" type="datetimeFigureOut">
              <a:rPr lang="th-TH" smtClean="0"/>
              <a:t>06/11/62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CF7B-44C5-43DF-AD97-8A2661763E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424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6C1B-7149-4955-A05C-9CF7298A5974}" type="datetimeFigureOut">
              <a:rPr lang="th-TH" smtClean="0"/>
              <a:t>06/11/62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CF7B-44C5-43DF-AD97-8A2661763E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981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6C1B-7149-4955-A05C-9CF7298A5974}" type="datetimeFigureOut">
              <a:rPr lang="th-TH" smtClean="0"/>
              <a:t>06/11/62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CF7B-44C5-43DF-AD97-8A2661763E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545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6C1B-7149-4955-A05C-9CF7298A5974}" type="datetimeFigureOut">
              <a:rPr lang="th-TH" smtClean="0"/>
              <a:t>06/11/62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CF7B-44C5-43DF-AD97-8A2661763E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108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6C1B-7149-4955-A05C-9CF7298A5974}" type="datetimeFigureOut">
              <a:rPr lang="th-TH" smtClean="0"/>
              <a:t>06/11/62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CF7B-44C5-43DF-AD97-8A2661763E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004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C6C1B-7149-4955-A05C-9CF7298A5974}" type="datetimeFigureOut">
              <a:rPr lang="th-TH" smtClean="0"/>
              <a:t>06/11/62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CF7B-44C5-43DF-AD97-8A2661763E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41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srgbClr val="FB8C29"/>
                </a:solidFill>
              </a:rPr>
              <a:pPr defTabSz="457200"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 3">
            <a:extLst>
              <a:ext uri="{FF2B5EF4-FFF2-40B4-BE49-F238E27FC236}">
                <a16:creationId xmlns="" xmlns:a16="http://schemas.microsoft.com/office/drawing/2014/main" id="{B23639A6-3C50-4490-A488-453AA376A21D}"/>
              </a:ext>
            </a:extLst>
          </p:cNvPr>
          <p:cNvSpPr/>
          <p:nvPr userDrawn="1"/>
        </p:nvSpPr>
        <p:spPr>
          <a:xfrm>
            <a:off x="0" y="0"/>
            <a:ext cx="9144000" cy="1099457"/>
          </a:xfrm>
          <a:prstGeom prst="rect">
            <a:avLst/>
          </a:prstGeom>
          <a:solidFill>
            <a:srgbClr val="DB67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 dirty="0">
              <a:solidFill>
                <a:prstClr val="white"/>
              </a:solidFill>
            </a:endParaRPr>
          </a:p>
        </p:txBody>
      </p:sp>
      <p:pic>
        <p:nvPicPr>
          <p:cNvPr id="14" name="รูปภาพ 10">
            <a:extLst>
              <a:ext uri="{FF2B5EF4-FFF2-40B4-BE49-F238E27FC236}">
                <a16:creationId xmlns="" xmlns:a16="http://schemas.microsoft.com/office/drawing/2014/main" id="{CD114D9F-203D-4504-AF8B-20FA2E86924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820" y="6134100"/>
            <a:ext cx="705397" cy="705397"/>
          </a:xfrm>
          <a:prstGeom prst="rect">
            <a:avLst/>
          </a:prstGeom>
        </p:spPr>
      </p:pic>
      <p:pic>
        <p:nvPicPr>
          <p:cNvPr id="15" name="รูปภาพ 16">
            <a:extLst>
              <a:ext uri="{FF2B5EF4-FFF2-40B4-BE49-F238E27FC236}">
                <a16:creationId xmlns="" xmlns:a16="http://schemas.microsoft.com/office/drawing/2014/main" id="{D82542D9-2A0D-4EBE-8023-ADD5D45D307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364187" y="6280566"/>
            <a:ext cx="1709057" cy="501916"/>
          </a:xfrm>
          <a:prstGeom prst="rect">
            <a:avLst/>
          </a:prstGeom>
        </p:spPr>
      </p:pic>
      <p:pic>
        <p:nvPicPr>
          <p:cNvPr id="16" name="รูปภาพ 8">
            <a:extLst>
              <a:ext uri="{FF2B5EF4-FFF2-40B4-BE49-F238E27FC236}">
                <a16:creationId xmlns="" xmlns:a16="http://schemas.microsoft.com/office/drawing/2014/main" id="{122B101B-C6AE-430C-81A5-8C4623CFEF9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52492" y="116142"/>
            <a:ext cx="876900" cy="8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88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11/6/2019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srgbClr val="FB8C29"/>
                </a:solidFill>
              </a:rPr>
              <a:pPr defTabSz="457200"/>
              <a:t>‹#›</a:t>
            </a:fld>
            <a:endParaRPr lang="en-US" dirty="0">
              <a:solidFill>
                <a:srgbClr val="FB8C29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 3">
            <a:extLst>
              <a:ext uri="{FF2B5EF4-FFF2-40B4-BE49-F238E27FC236}">
                <a16:creationId xmlns="" xmlns:a16="http://schemas.microsoft.com/office/drawing/2014/main" id="{B23639A6-3C50-4490-A488-453AA376A21D}"/>
              </a:ext>
            </a:extLst>
          </p:cNvPr>
          <p:cNvSpPr/>
          <p:nvPr userDrawn="1"/>
        </p:nvSpPr>
        <p:spPr>
          <a:xfrm>
            <a:off x="0" y="0"/>
            <a:ext cx="9144000" cy="1099457"/>
          </a:xfrm>
          <a:prstGeom prst="rect">
            <a:avLst/>
          </a:prstGeom>
          <a:solidFill>
            <a:srgbClr val="DB67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 dirty="0">
              <a:solidFill>
                <a:prstClr val="white"/>
              </a:solidFill>
            </a:endParaRPr>
          </a:p>
        </p:txBody>
      </p:sp>
      <p:pic>
        <p:nvPicPr>
          <p:cNvPr id="14" name="รูปภาพ 10">
            <a:extLst>
              <a:ext uri="{FF2B5EF4-FFF2-40B4-BE49-F238E27FC236}">
                <a16:creationId xmlns="" xmlns:a16="http://schemas.microsoft.com/office/drawing/2014/main" id="{CD114D9F-203D-4504-AF8B-20FA2E86924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820" y="6134100"/>
            <a:ext cx="705397" cy="705397"/>
          </a:xfrm>
          <a:prstGeom prst="rect">
            <a:avLst/>
          </a:prstGeom>
        </p:spPr>
      </p:pic>
      <p:pic>
        <p:nvPicPr>
          <p:cNvPr id="15" name="รูปภาพ 16">
            <a:extLst>
              <a:ext uri="{FF2B5EF4-FFF2-40B4-BE49-F238E27FC236}">
                <a16:creationId xmlns="" xmlns:a16="http://schemas.microsoft.com/office/drawing/2014/main" id="{D82542D9-2A0D-4EBE-8023-ADD5D45D307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364187" y="6280566"/>
            <a:ext cx="1709057" cy="501916"/>
          </a:xfrm>
          <a:prstGeom prst="rect">
            <a:avLst/>
          </a:prstGeom>
        </p:spPr>
      </p:pic>
      <p:pic>
        <p:nvPicPr>
          <p:cNvPr id="16" name="รูปภาพ 8">
            <a:extLst>
              <a:ext uri="{FF2B5EF4-FFF2-40B4-BE49-F238E27FC236}">
                <a16:creationId xmlns="" xmlns:a16="http://schemas.microsoft.com/office/drawing/2014/main" id="{122B101B-C6AE-430C-81A5-8C4623CFEF9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52492" y="116142"/>
            <a:ext cx="876900" cy="8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10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ya.hdc.moph.go.th/hdc/reports/report.php?source=pformated/format1.php&amp;cat_id=1ed90bc32310b503b7ca9b32af425ae5&amp;id=8b1344d910043725179665c82c9d38d3" TargetMode="External"/><Relationship Id="rId2" Type="http://schemas.openxmlformats.org/officeDocument/2006/relationships/hyperlink" Target="https://aya.hdc.moph.go.th/hdc/reports/report.php?source=pformated/format1.php&amp;cat_id=1ed90bc32310b503b7ca9b32af425ae5&amp;id=023dcdc36f90b6b070358fbc6727c768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%E0%B8%95%E0%B9%88%E0%B8%AD%E0%B9%84%E0%B8%9B%E0%B8%99%E0%B8%B5%E0%B9%89%E0%B9%80%E0%B8%A3%E0%B8%B2%E0%B8%88%E0%B8%B0%E0%B9%81%E0%B8%A5%E0%B8%81%E0%B9%80%E0%B8%9B%E0%B8%A5%E0%B8%B5%E0%B9%88%E0%B8%A2%E0%B8%99%E0%B8%82%E0%B9%89%E0%B8%B2%E0%B8%A1%E0%B8%88%E0%B8%B1%E0%B8%87%E0%B8%AB%E0%B8%A7%E0%B8%B1%E0%B8%94%E0%B8%81%E0%B8%B1%E0%B8%99%E0%B9%81%E0%B8%A5%E0%B9%89%E0%B8%A7%E0%B8%84%E0%B8%A3%E0%B8%B1%E0%B8%9A?source=feed_text&amp;epa=HASHTAG" TargetMode="External"/><Relationship Id="rId2" Type="http://schemas.openxmlformats.org/officeDocument/2006/relationships/hyperlink" Target="https://www.facebook.com/hashtag/%E0%B9%80%E0%B8%9E%E0%B8%B5%E0%B8%A2%E0%B8%87%E0%B8%A0%E0%B8%B2%E0%B8%A2%E0%B9%83%E0%B8%99%E0%B8%88%E0%B8%B1%E0%B8%87%E0%B8%AB%E0%B8%A7%E0%B8%B1%E0%B8%94%E0%B8%94%E0%B9%89%E0%B8%A7%E0%B8%A2%E0%B9%80%E0%B8%A5%E0%B8%82%E0%B8%9A%E0%B8%B1%E0%B8%95%E0%B8%A3%E0%B8%9B%E0%B8%A3%E0%B8%B0%E0%B8%8A%E0%B8%B2%E0%B8%8A%E0%B8%99?source=feed_text&amp;epa=HASHTAG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501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56228B1-0423-4E31-AB91-08D6F6FAFD01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Time Line TEda4i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="" xmlns:a16="http://schemas.microsoft.com/office/drawing/2014/main" id="{B2401DB0-440D-4A11-9C48-E1E4F92ED81E}"/>
              </a:ext>
            </a:extLst>
          </p:cNvPr>
          <p:cNvCxnSpPr>
            <a:cxnSpLocks/>
          </p:cNvCxnSpPr>
          <p:nvPr/>
        </p:nvCxnSpPr>
        <p:spPr>
          <a:xfrm flipV="1">
            <a:off x="775867" y="2420070"/>
            <a:ext cx="7021478" cy="127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กล่องข้อความ 15">
            <a:extLst>
              <a:ext uri="{FF2B5EF4-FFF2-40B4-BE49-F238E27FC236}">
                <a16:creationId xmlns="" xmlns:a16="http://schemas.microsoft.com/office/drawing/2014/main" id="{693D0BEA-D271-49EE-B134-6BD98FA10B20}"/>
              </a:ext>
            </a:extLst>
          </p:cNvPr>
          <p:cNvSpPr txBox="1"/>
          <p:nvPr/>
        </p:nvSpPr>
        <p:spPr>
          <a:xfrm>
            <a:off x="200837" y="1572908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1B2x2,1B262</a:t>
            </a:r>
            <a:endParaRPr lang="th-TH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8" name="ตัวเชื่อมต่อตรง 17">
            <a:extLst>
              <a:ext uri="{FF2B5EF4-FFF2-40B4-BE49-F238E27FC236}">
                <a16:creationId xmlns="" xmlns:a16="http://schemas.microsoft.com/office/drawing/2014/main" id="{D9B4B2D9-159C-4F7C-B8A6-D6A2F182DBA6}"/>
              </a:ext>
            </a:extLst>
          </p:cNvPr>
          <p:cNvCxnSpPr>
            <a:cxnSpLocks/>
          </p:cNvCxnSpPr>
          <p:nvPr/>
        </p:nvCxnSpPr>
        <p:spPr>
          <a:xfrm flipV="1">
            <a:off x="803577" y="2166841"/>
            <a:ext cx="0" cy="2753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กล่องข้อความ 18">
            <a:extLst>
              <a:ext uri="{FF2B5EF4-FFF2-40B4-BE49-F238E27FC236}">
                <a16:creationId xmlns="" xmlns:a16="http://schemas.microsoft.com/office/drawing/2014/main" id="{EBC4E700-9301-4732-AAFC-B332A99E38AC}"/>
              </a:ext>
            </a:extLst>
          </p:cNvPr>
          <p:cNvSpPr txBox="1"/>
          <p:nvPr/>
        </p:nvSpPr>
        <p:spPr>
          <a:xfrm>
            <a:off x="201452" y="1106504"/>
            <a:ext cx="1664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รพ.สต./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PCU/</a:t>
            </a: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รพ.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="" xmlns:a16="http://schemas.microsoft.com/office/drawing/2014/main" id="{8F270478-4F9A-44C5-9868-E0ED03F5E0E3}"/>
              </a:ext>
            </a:extLst>
          </p:cNvPr>
          <p:cNvSpPr txBox="1"/>
          <p:nvPr/>
        </p:nvSpPr>
        <p:spPr>
          <a:xfrm>
            <a:off x="627778" y="2550969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dirty="0">
                <a:solidFill>
                  <a:srgbClr val="FF0000"/>
                </a:solidFill>
              </a:rPr>
              <a:t>0</a:t>
            </a:r>
            <a:endParaRPr lang="th-TH" sz="1800" dirty="0">
              <a:solidFill>
                <a:srgbClr val="FF0000"/>
              </a:solidFill>
            </a:endParaRPr>
          </a:p>
        </p:txBody>
      </p:sp>
      <p:cxnSp>
        <p:nvCxnSpPr>
          <p:cNvPr id="22" name="ตัวเชื่อมต่อตรง 21">
            <a:extLst>
              <a:ext uri="{FF2B5EF4-FFF2-40B4-BE49-F238E27FC236}">
                <a16:creationId xmlns="" xmlns:a16="http://schemas.microsoft.com/office/drawing/2014/main" id="{25EAEE2D-DF8F-4BF0-86E7-811C93A1414A}"/>
              </a:ext>
            </a:extLst>
          </p:cNvPr>
          <p:cNvCxnSpPr>
            <a:cxnSpLocks/>
          </p:cNvCxnSpPr>
          <p:nvPr/>
        </p:nvCxnSpPr>
        <p:spPr>
          <a:xfrm>
            <a:off x="3574486" y="2166841"/>
            <a:ext cx="0" cy="2532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กล่องข้อความ 25">
            <a:extLst>
              <a:ext uri="{FF2B5EF4-FFF2-40B4-BE49-F238E27FC236}">
                <a16:creationId xmlns="" xmlns:a16="http://schemas.microsoft.com/office/drawing/2014/main" id="{B44C5128-F10A-42BB-A819-0918F2EE92A1}"/>
              </a:ext>
            </a:extLst>
          </p:cNvPr>
          <p:cNvSpPr txBox="1"/>
          <p:nvPr/>
        </p:nvSpPr>
        <p:spPr>
          <a:xfrm>
            <a:off x="712352" y="3457704"/>
            <a:ext cx="28328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 defTabSz="457200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ต้องได้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1B27X 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60 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b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จากหน่วยที่ทำ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TIDA4I 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ได้ เพื่อ</a:t>
            </a:r>
            <a:b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แสดงว่า  ได้เข้าสู่โปรแกรมแล้ว</a:t>
            </a:r>
            <a:b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หากเลย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60 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    จะถือว่าขาด</a:t>
            </a:r>
            <a:b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 เช่นกัน หากยังไม่ถึง</a:t>
            </a:r>
            <a:b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60 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วันก็หมายถึงอยู่ระหว่างการ</a:t>
            </a:r>
            <a:b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ติดตามมาทำ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TIDA4I</a:t>
            </a:r>
            <a:endParaRPr lang="th-TH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วงเล็บปีกกาขวา 26">
            <a:extLst>
              <a:ext uri="{FF2B5EF4-FFF2-40B4-BE49-F238E27FC236}">
                <a16:creationId xmlns="" xmlns:a16="http://schemas.microsoft.com/office/drawing/2014/main" id="{937D9AED-A3B9-447B-85E7-8DC8BD35E230}"/>
              </a:ext>
            </a:extLst>
          </p:cNvPr>
          <p:cNvSpPr/>
          <p:nvPr/>
        </p:nvSpPr>
        <p:spPr>
          <a:xfrm rot="5400000">
            <a:off x="1949770" y="1683435"/>
            <a:ext cx="371302" cy="2708025"/>
          </a:xfrm>
          <a:prstGeom prst="rightBrace">
            <a:avLst>
              <a:gd name="adj1" fmla="val 3283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cxnSp>
        <p:nvCxnSpPr>
          <p:cNvPr id="29" name="ตัวเชื่อมต่อตรง 28">
            <a:extLst>
              <a:ext uri="{FF2B5EF4-FFF2-40B4-BE49-F238E27FC236}">
                <a16:creationId xmlns="" xmlns:a16="http://schemas.microsoft.com/office/drawing/2014/main" id="{988B5E4A-0105-434A-ABF7-B49363AC25B1}"/>
              </a:ext>
            </a:extLst>
          </p:cNvPr>
          <p:cNvCxnSpPr>
            <a:cxnSpLocks/>
          </p:cNvCxnSpPr>
          <p:nvPr/>
        </p:nvCxnSpPr>
        <p:spPr>
          <a:xfrm flipV="1">
            <a:off x="2632377" y="2166553"/>
            <a:ext cx="0" cy="2791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29">
            <a:extLst>
              <a:ext uri="{FF2B5EF4-FFF2-40B4-BE49-F238E27FC236}">
                <a16:creationId xmlns="" xmlns:a16="http://schemas.microsoft.com/office/drawing/2014/main" id="{58D0BF1B-9DC6-4B67-9CA8-E70A257C6692}"/>
              </a:ext>
            </a:extLst>
          </p:cNvPr>
          <p:cNvSpPr txBox="1"/>
          <p:nvPr/>
        </p:nvSpPr>
        <p:spPr>
          <a:xfrm>
            <a:off x="2492598" y="26146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800" dirty="0">
                <a:solidFill>
                  <a:prstClr val="white"/>
                </a:solidFill>
              </a:rPr>
              <a:t>0</a:t>
            </a:r>
            <a:endParaRPr lang="th-TH" sz="1800" dirty="0">
              <a:solidFill>
                <a:prstClr val="white"/>
              </a:solidFill>
            </a:endParaRPr>
          </a:p>
        </p:txBody>
      </p:sp>
      <p:cxnSp>
        <p:nvCxnSpPr>
          <p:cNvPr id="32" name="ตัวเชื่อมต่อตรง 31">
            <a:extLst>
              <a:ext uri="{FF2B5EF4-FFF2-40B4-BE49-F238E27FC236}">
                <a16:creationId xmlns="" xmlns:a16="http://schemas.microsoft.com/office/drawing/2014/main" id="{9F595E9D-0BBC-4441-B7A2-FE49D04D38BC}"/>
              </a:ext>
            </a:extLst>
          </p:cNvPr>
          <p:cNvCxnSpPr>
            <a:cxnSpLocks/>
          </p:cNvCxnSpPr>
          <p:nvPr/>
        </p:nvCxnSpPr>
        <p:spPr>
          <a:xfrm flipV="1">
            <a:off x="6891265" y="2166841"/>
            <a:ext cx="0" cy="2654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>
            <a:extLst>
              <a:ext uri="{FF2B5EF4-FFF2-40B4-BE49-F238E27FC236}">
                <a16:creationId xmlns="" xmlns:a16="http://schemas.microsoft.com/office/drawing/2014/main" id="{E4B3C4F4-3AD8-47B8-B3F7-EA42635AE1FD}"/>
              </a:ext>
            </a:extLst>
          </p:cNvPr>
          <p:cNvCxnSpPr>
            <a:cxnSpLocks/>
          </p:cNvCxnSpPr>
          <p:nvPr/>
        </p:nvCxnSpPr>
        <p:spPr>
          <a:xfrm flipV="1">
            <a:off x="7786268" y="2096128"/>
            <a:ext cx="0" cy="322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วงเล็บปีกกาขวา 35">
            <a:extLst>
              <a:ext uri="{FF2B5EF4-FFF2-40B4-BE49-F238E27FC236}">
                <a16:creationId xmlns="" xmlns:a16="http://schemas.microsoft.com/office/drawing/2014/main" id="{29ABDD93-3DC3-4311-B100-BE1EECEC83E1}"/>
              </a:ext>
            </a:extLst>
          </p:cNvPr>
          <p:cNvSpPr/>
          <p:nvPr/>
        </p:nvSpPr>
        <p:spPr>
          <a:xfrm rot="16200000">
            <a:off x="4502701" y="-16684"/>
            <a:ext cx="487774" cy="4245035"/>
          </a:xfrm>
          <a:prstGeom prst="rightBrace">
            <a:avLst>
              <a:gd name="adj1" fmla="val 46270"/>
              <a:gd name="adj2" fmla="val 4857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="" xmlns:a16="http://schemas.microsoft.com/office/drawing/2014/main" id="{A08F21AB-210C-45EA-80D1-6E8565FB5911}"/>
              </a:ext>
            </a:extLst>
          </p:cNvPr>
          <p:cNvSpPr/>
          <p:nvPr/>
        </p:nvSpPr>
        <p:spPr>
          <a:xfrm>
            <a:off x="3624172" y="1078165"/>
            <a:ext cx="2446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TEDA4I(</a:t>
            </a: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รพ.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b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1B27x </a:t>
            </a: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ทุกครั้งที่มา</a:t>
            </a:r>
            <a:endParaRPr lang="th-TH" sz="2400" dirty="0">
              <a:solidFill>
                <a:prstClr val="white"/>
              </a:solidFill>
            </a:endParaRPr>
          </a:p>
        </p:txBody>
      </p:sp>
      <p:cxnSp>
        <p:nvCxnSpPr>
          <p:cNvPr id="45" name="ตัวเชื่อมต่อตรง 44">
            <a:extLst>
              <a:ext uri="{FF2B5EF4-FFF2-40B4-BE49-F238E27FC236}">
                <a16:creationId xmlns="" xmlns:a16="http://schemas.microsoft.com/office/drawing/2014/main" id="{4ED60BF8-ABB6-4905-A8C6-87B3E7C5C0C0}"/>
              </a:ext>
            </a:extLst>
          </p:cNvPr>
          <p:cNvCxnSpPr>
            <a:cxnSpLocks/>
          </p:cNvCxnSpPr>
          <p:nvPr/>
        </p:nvCxnSpPr>
        <p:spPr>
          <a:xfrm flipV="1">
            <a:off x="5530749" y="2164070"/>
            <a:ext cx="0" cy="2654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กล่องข้อความ 47">
            <a:extLst>
              <a:ext uri="{FF2B5EF4-FFF2-40B4-BE49-F238E27FC236}">
                <a16:creationId xmlns="" xmlns:a16="http://schemas.microsoft.com/office/drawing/2014/main" id="{84F046EB-5BA0-44FF-9C74-5AD0CD19F750}"/>
              </a:ext>
            </a:extLst>
          </p:cNvPr>
          <p:cNvSpPr txBox="1"/>
          <p:nvPr/>
        </p:nvSpPr>
        <p:spPr>
          <a:xfrm>
            <a:off x="3529737" y="2895889"/>
            <a:ext cx="152125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อยู่ระหว่างกระตุ้น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="" xmlns:a16="http://schemas.microsoft.com/office/drawing/2014/main" id="{401932F4-5252-4A40-89B2-1B571562B20A}"/>
              </a:ext>
            </a:extLst>
          </p:cNvPr>
          <p:cNvSpPr txBox="1"/>
          <p:nvPr/>
        </p:nvSpPr>
        <p:spPr>
          <a:xfrm>
            <a:off x="5571891" y="2909746"/>
            <a:ext cx="235290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ช่วงลงรหัสสรุปกรณียังไม่สมวัย</a:t>
            </a:r>
          </a:p>
        </p:txBody>
      </p:sp>
      <p:sp>
        <p:nvSpPr>
          <p:cNvPr id="50" name="วงเล็บปีกกาขวา 49">
            <a:extLst>
              <a:ext uri="{FF2B5EF4-FFF2-40B4-BE49-F238E27FC236}">
                <a16:creationId xmlns="" xmlns:a16="http://schemas.microsoft.com/office/drawing/2014/main" id="{C2457B0A-2242-45C6-A140-83C6EE70DD0A}"/>
              </a:ext>
            </a:extLst>
          </p:cNvPr>
          <p:cNvSpPr/>
          <p:nvPr/>
        </p:nvSpPr>
        <p:spPr>
          <a:xfrm rot="5400000">
            <a:off x="6072292" y="1950095"/>
            <a:ext cx="288515" cy="1349431"/>
          </a:xfrm>
          <a:prstGeom prst="rightBrace">
            <a:avLst>
              <a:gd name="adj1" fmla="val 32988"/>
              <a:gd name="adj2" fmla="val 48044"/>
            </a:avLst>
          </a:prstGeom>
          <a:solidFill>
            <a:srgbClr val="FF0000"/>
          </a:solidFill>
          <a:ln w="28575">
            <a:solidFill>
              <a:srgbClr val="005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28" name="วงเล็บปีกกาขวา 27">
            <a:extLst>
              <a:ext uri="{FF2B5EF4-FFF2-40B4-BE49-F238E27FC236}">
                <a16:creationId xmlns="" xmlns:a16="http://schemas.microsoft.com/office/drawing/2014/main" id="{EA940625-9CBF-4E5E-8C8E-E79E48D8BE2F}"/>
              </a:ext>
            </a:extLst>
          </p:cNvPr>
          <p:cNvSpPr/>
          <p:nvPr/>
        </p:nvSpPr>
        <p:spPr>
          <a:xfrm rot="16200000">
            <a:off x="1504927" y="1255158"/>
            <a:ext cx="416785" cy="1815951"/>
          </a:xfrm>
          <a:prstGeom prst="rightBrace">
            <a:avLst>
              <a:gd name="adj1" fmla="val 26867"/>
              <a:gd name="adj2" fmla="val 4857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="" xmlns:a16="http://schemas.microsoft.com/office/drawing/2014/main" id="{E955C977-C524-4C53-9E1C-1572431F0559}"/>
              </a:ext>
            </a:extLst>
          </p:cNvPr>
          <p:cNvSpPr txBox="1"/>
          <p:nvPr/>
        </p:nvSpPr>
        <p:spPr>
          <a:xfrm>
            <a:off x="862170" y="2140460"/>
            <a:ext cx="17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ระยะเวลาควรน้อยที่สุด</a:t>
            </a:r>
          </a:p>
        </p:txBody>
      </p:sp>
      <p:cxnSp>
        <p:nvCxnSpPr>
          <p:cNvPr id="39" name="ตัวเชื่อมต่อตรง 38">
            <a:extLst>
              <a:ext uri="{FF2B5EF4-FFF2-40B4-BE49-F238E27FC236}">
                <a16:creationId xmlns="" xmlns:a16="http://schemas.microsoft.com/office/drawing/2014/main" id="{3A6208AF-CB4E-41F8-8028-168784F7B2BB}"/>
              </a:ext>
            </a:extLst>
          </p:cNvPr>
          <p:cNvCxnSpPr>
            <a:cxnSpLocks/>
          </p:cNvCxnSpPr>
          <p:nvPr/>
        </p:nvCxnSpPr>
        <p:spPr>
          <a:xfrm flipV="1">
            <a:off x="3710259" y="2164070"/>
            <a:ext cx="0" cy="2654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>
            <a:extLst>
              <a:ext uri="{FF2B5EF4-FFF2-40B4-BE49-F238E27FC236}">
                <a16:creationId xmlns="" xmlns:a16="http://schemas.microsoft.com/office/drawing/2014/main" id="{460B5025-CBFD-4DFB-A9EC-AF30D9D702F2}"/>
              </a:ext>
            </a:extLst>
          </p:cNvPr>
          <p:cNvCxnSpPr>
            <a:cxnSpLocks/>
          </p:cNvCxnSpPr>
          <p:nvPr/>
        </p:nvCxnSpPr>
        <p:spPr>
          <a:xfrm flipH="1">
            <a:off x="5276341" y="1877801"/>
            <a:ext cx="644384" cy="23690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วงเล็บปีกกาขวา 40">
            <a:extLst>
              <a:ext uri="{FF2B5EF4-FFF2-40B4-BE49-F238E27FC236}">
                <a16:creationId xmlns="" xmlns:a16="http://schemas.microsoft.com/office/drawing/2014/main" id="{633ACC16-526D-46C5-B4FF-111190CFBDE8}"/>
              </a:ext>
            </a:extLst>
          </p:cNvPr>
          <p:cNvSpPr/>
          <p:nvPr/>
        </p:nvSpPr>
        <p:spPr>
          <a:xfrm rot="16200000">
            <a:off x="5133355" y="678299"/>
            <a:ext cx="312651" cy="3158843"/>
          </a:xfrm>
          <a:prstGeom prst="rightBrace">
            <a:avLst>
              <a:gd name="adj1" fmla="val 32988"/>
              <a:gd name="adj2" fmla="val 48044"/>
            </a:avLst>
          </a:prstGeom>
          <a:solidFill>
            <a:srgbClr val="15FF7F"/>
          </a:solidFill>
          <a:ln w="28575">
            <a:solidFill>
              <a:srgbClr val="005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="" xmlns:a16="http://schemas.microsoft.com/office/drawing/2014/main" id="{A7A551A6-379E-4F4C-87CA-6FE3779A7C05}"/>
              </a:ext>
            </a:extLst>
          </p:cNvPr>
          <p:cNvSpPr txBox="1"/>
          <p:nvPr/>
        </p:nvSpPr>
        <p:spPr>
          <a:xfrm>
            <a:off x="5638393" y="1381875"/>
            <a:ext cx="1626982" cy="646331"/>
          </a:xfrm>
          <a:prstGeom prst="rect">
            <a:avLst/>
          </a:prstGeom>
          <a:solidFill>
            <a:srgbClr val="15FF7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ช่วงลงรหัสสรุป</a:t>
            </a:r>
            <a:b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หากกลับสมวัยก่อน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="" xmlns:a16="http://schemas.microsoft.com/office/drawing/2014/main" id="{D0A4409C-E87F-46A6-B743-D4297CA89408}"/>
              </a:ext>
            </a:extLst>
          </p:cNvPr>
          <p:cNvSpPr txBox="1"/>
          <p:nvPr/>
        </p:nvSpPr>
        <p:spPr>
          <a:xfrm>
            <a:off x="6644653" y="2603934"/>
            <a:ext cx="426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  <a:highlight>
                  <a:srgbClr val="FF0000"/>
                </a:highlight>
              </a:rPr>
              <a:t>90</a:t>
            </a:r>
            <a:endParaRPr lang="th-TH" sz="1600" dirty="0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B77EBA52-3E27-49AF-B79F-9E33C412677A}"/>
              </a:ext>
            </a:extLst>
          </p:cNvPr>
          <p:cNvSpPr txBox="1"/>
          <p:nvPr/>
        </p:nvSpPr>
        <p:spPr>
          <a:xfrm>
            <a:off x="3366737" y="2601168"/>
            <a:ext cx="415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FF0000"/>
                </a:solidFill>
              </a:rPr>
              <a:t>60</a:t>
            </a:r>
            <a:endParaRPr lang="th-TH" sz="1600" dirty="0">
              <a:solidFill>
                <a:srgbClr val="FF0000"/>
              </a:solidFill>
            </a:endParaRP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="" xmlns:a16="http://schemas.microsoft.com/office/drawing/2014/main" id="{90917A4E-C4A7-4929-B03B-885F9C277D7C}"/>
              </a:ext>
            </a:extLst>
          </p:cNvPr>
          <p:cNvSpPr txBox="1"/>
          <p:nvPr/>
        </p:nvSpPr>
        <p:spPr>
          <a:xfrm>
            <a:off x="5339554" y="2606706"/>
            <a:ext cx="426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  <a:highlight>
                  <a:srgbClr val="FF0000"/>
                </a:highlight>
              </a:rPr>
              <a:t>60</a:t>
            </a:r>
            <a:endParaRPr lang="th-TH" sz="1600" dirty="0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="" xmlns:a16="http://schemas.microsoft.com/office/drawing/2014/main" id="{DBFF22A7-8073-40BB-9DFD-18E93F79CB13}"/>
              </a:ext>
            </a:extLst>
          </p:cNvPr>
          <p:cNvSpPr txBox="1"/>
          <p:nvPr/>
        </p:nvSpPr>
        <p:spPr>
          <a:xfrm>
            <a:off x="7259787" y="1187007"/>
            <a:ext cx="1898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วันที่ส่งข้อมูลสุดท้าย</a:t>
            </a:r>
            <a:b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TEDA4I </a:t>
            </a: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ขึ้น</a:t>
            </a:r>
          </a:p>
        </p:txBody>
      </p:sp>
      <p:sp>
        <p:nvSpPr>
          <p:cNvPr id="12" name="วงรี 11">
            <a:extLst>
              <a:ext uri="{FF2B5EF4-FFF2-40B4-BE49-F238E27FC236}">
                <a16:creationId xmlns="" xmlns:a16="http://schemas.microsoft.com/office/drawing/2014/main" id="{63034F6A-7623-45D6-A11B-D0E14FE72CDB}"/>
              </a:ext>
            </a:extLst>
          </p:cNvPr>
          <p:cNvSpPr/>
          <p:nvPr/>
        </p:nvSpPr>
        <p:spPr>
          <a:xfrm>
            <a:off x="2047734" y="1172569"/>
            <a:ext cx="1236655" cy="748455"/>
          </a:xfrm>
          <a:prstGeom prst="ellipse">
            <a:avLst/>
          </a:prstGeom>
          <a:solidFill>
            <a:srgbClr val="15F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Start</a:t>
            </a:r>
            <a:br>
              <a:rPr lang="en-US" sz="1800" dirty="0">
                <a:solidFill>
                  <a:prstClr val="white"/>
                </a:solidFill>
              </a:rPr>
            </a:br>
            <a:r>
              <a:rPr lang="en-US" sz="1600" dirty="0">
                <a:solidFill>
                  <a:prstClr val="white"/>
                </a:solidFill>
              </a:rPr>
              <a:t>TEDA4I</a:t>
            </a:r>
            <a:endParaRPr lang="th-TH" sz="1600" dirty="0">
              <a:solidFill>
                <a:prstClr val="white"/>
              </a:solidFill>
            </a:endParaRPr>
          </a:p>
        </p:txBody>
      </p:sp>
      <p:sp>
        <p:nvSpPr>
          <p:cNvPr id="13" name="ลูกศร: ขวา 12">
            <a:extLst>
              <a:ext uri="{FF2B5EF4-FFF2-40B4-BE49-F238E27FC236}">
                <a16:creationId xmlns="" xmlns:a16="http://schemas.microsoft.com/office/drawing/2014/main" id="{6376DF42-A3D7-4AD4-A5A8-4349900AD969}"/>
              </a:ext>
            </a:extLst>
          </p:cNvPr>
          <p:cNvSpPr/>
          <p:nvPr/>
        </p:nvSpPr>
        <p:spPr>
          <a:xfrm rot="5400000">
            <a:off x="2509224" y="1787277"/>
            <a:ext cx="236340" cy="375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47" name="วงเล็บปีกกาขวา 46">
            <a:extLst>
              <a:ext uri="{FF2B5EF4-FFF2-40B4-BE49-F238E27FC236}">
                <a16:creationId xmlns="" xmlns:a16="http://schemas.microsoft.com/office/drawing/2014/main" id="{BA415130-45A6-4F27-9BF3-57E9686CD34A}"/>
              </a:ext>
            </a:extLst>
          </p:cNvPr>
          <p:cNvSpPr/>
          <p:nvPr/>
        </p:nvSpPr>
        <p:spPr>
          <a:xfrm rot="5400000">
            <a:off x="3877670" y="1204723"/>
            <a:ext cx="421648" cy="2884510"/>
          </a:xfrm>
          <a:prstGeom prst="rightBrace">
            <a:avLst>
              <a:gd name="adj1" fmla="val 29852"/>
              <a:gd name="adj2" fmla="val 5000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="" xmlns:a16="http://schemas.microsoft.com/office/drawing/2014/main" id="{D3CA955F-5EA9-4A9F-B14D-CB36DC4FBD47}"/>
              </a:ext>
            </a:extLst>
          </p:cNvPr>
          <p:cNvSpPr txBox="1"/>
          <p:nvPr/>
        </p:nvSpPr>
        <p:spPr>
          <a:xfrm>
            <a:off x="3900341" y="3474087"/>
            <a:ext cx="53046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ครั้งแรกลง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1B27x</a:t>
            </a: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register </a:t>
            </a: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เข้าระบบ  ยกเว้น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1B270</a:t>
            </a:r>
            <a:endParaRPr lang="th-TH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/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กระตุ้นแล้วนัดอย่างน้อยเดือนละ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</a:p>
          <a:p>
            <a:pPr defTabSz="457200"/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หากสมวัยในการนัดหลังครั้งแรก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14</a:t>
            </a: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วันลงรหัส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1B270 </a:t>
            </a: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ได้เลย</a:t>
            </a:r>
          </a:p>
          <a:p>
            <a:pPr defTabSz="457200"/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หากยังไม่สมวัยต้องนัดต่อ </a:t>
            </a:r>
            <a:b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ช่วง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60-90 </a:t>
            </a: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 ในการนัดจะถือเป็นผลสรุปของ</a:t>
            </a:r>
            <a:b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TEDA4I </a:t>
            </a: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หากไม่สมวัยก็ต้องนัด</a:t>
            </a:r>
            <a:b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กระตุ้นต่อไป แต่ยังไม่มีการรายงานผล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="" xmlns:a16="http://schemas.microsoft.com/office/drawing/2014/main" id="{A7A5841A-DF92-4878-B0E2-1614146AAE18}"/>
              </a:ext>
            </a:extLst>
          </p:cNvPr>
          <p:cNvSpPr txBox="1"/>
          <p:nvPr/>
        </p:nvSpPr>
        <p:spPr>
          <a:xfrm>
            <a:off x="3641141" y="2606979"/>
            <a:ext cx="426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  <a:highlight>
                  <a:srgbClr val="FF0000"/>
                </a:highlight>
              </a:rPr>
              <a:t>14</a:t>
            </a:r>
            <a:endParaRPr lang="th-TH" sz="1600" dirty="0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57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56228B1-0423-4E31-AB91-08D6F6FAFD01}"/>
              </a:ext>
            </a:extLst>
          </p:cNvPr>
          <p:cNvSpPr txBox="1">
            <a:spLocks/>
          </p:cNvSpPr>
          <p:nvPr/>
        </p:nvSpPr>
        <p:spPr>
          <a:xfrm>
            <a:off x="1192696" y="117521"/>
            <a:ext cx="7619289" cy="929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Teda4i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COverage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วงรี 1">
            <a:extLst>
              <a:ext uri="{FF2B5EF4-FFF2-40B4-BE49-F238E27FC236}">
                <a16:creationId xmlns="" xmlns:a16="http://schemas.microsoft.com/office/drawing/2014/main" id="{C6494023-D040-4D81-B653-7A3DAD9EC093}"/>
              </a:ext>
            </a:extLst>
          </p:cNvPr>
          <p:cNvSpPr/>
          <p:nvPr/>
        </p:nvSpPr>
        <p:spPr>
          <a:xfrm>
            <a:off x="66495" y="1740130"/>
            <a:ext cx="980902" cy="78139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Start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3" name="แผนผังลําดับงาน: การตัดสินใจ 2">
            <a:extLst>
              <a:ext uri="{FF2B5EF4-FFF2-40B4-BE49-F238E27FC236}">
                <a16:creationId xmlns="" xmlns:a16="http://schemas.microsoft.com/office/drawing/2014/main" id="{FC62FB20-F645-4576-9BF1-8B173670888E}"/>
              </a:ext>
            </a:extLst>
          </p:cNvPr>
          <p:cNvSpPr/>
          <p:nvPr/>
        </p:nvSpPr>
        <p:spPr>
          <a:xfrm>
            <a:off x="1792127" y="1746885"/>
            <a:ext cx="1468582" cy="781397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200" dirty="0">
                <a:solidFill>
                  <a:prstClr val="white"/>
                </a:solidFill>
              </a:rPr>
              <a:t>TEDA4I</a:t>
            </a:r>
            <a:endParaRPr lang="th-TH" sz="1200" dirty="0">
              <a:solidFill>
                <a:prstClr val="white"/>
              </a:solidFill>
            </a:endParaRPr>
          </a:p>
        </p:txBody>
      </p:sp>
      <p:cxnSp>
        <p:nvCxnSpPr>
          <p:cNvPr id="7" name="ตัวเชื่อมต่อตรง 6">
            <a:extLst>
              <a:ext uri="{FF2B5EF4-FFF2-40B4-BE49-F238E27FC236}">
                <a16:creationId xmlns="" xmlns:a16="http://schemas.microsoft.com/office/drawing/2014/main" id="{42C07A92-4695-4050-AA13-CAEC43CC8065}"/>
              </a:ext>
            </a:extLst>
          </p:cNvPr>
          <p:cNvCxnSpPr>
            <a:stCxn id="2" idx="6"/>
            <a:endCxn id="3" idx="1"/>
          </p:cNvCxnSpPr>
          <p:nvPr/>
        </p:nvCxnSpPr>
        <p:spPr>
          <a:xfrm>
            <a:off x="1047397" y="2130829"/>
            <a:ext cx="744730" cy="6755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E9488C38-A839-48A1-A168-BDBEBAB5D630}"/>
              </a:ext>
            </a:extLst>
          </p:cNvPr>
          <p:cNvSpPr txBox="1"/>
          <p:nvPr/>
        </p:nvSpPr>
        <p:spPr>
          <a:xfrm>
            <a:off x="1087494" y="1584851"/>
            <a:ext cx="7649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2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="" xmlns:a16="http://schemas.microsoft.com/office/drawing/2014/main" id="{26D0FD65-EFFA-4D5D-AAF8-9FC9082AFCBD}"/>
              </a:ext>
            </a:extLst>
          </p:cNvPr>
          <p:cNvSpPr txBox="1"/>
          <p:nvPr/>
        </p:nvSpPr>
        <p:spPr>
          <a:xfrm>
            <a:off x="1078518" y="2203972"/>
            <a:ext cx="774571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1B262</a:t>
            </a:r>
            <a:endParaRPr lang="th-TH" sz="2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แผนผังลําดับงาน: การตัดสินใจ 43">
            <a:extLst>
              <a:ext uri="{FF2B5EF4-FFF2-40B4-BE49-F238E27FC236}">
                <a16:creationId xmlns="" xmlns:a16="http://schemas.microsoft.com/office/drawing/2014/main" id="{8EDCB698-71D6-40DA-9E7D-9985602676D9}"/>
              </a:ext>
            </a:extLst>
          </p:cNvPr>
          <p:cNvSpPr/>
          <p:nvPr/>
        </p:nvSpPr>
        <p:spPr>
          <a:xfrm>
            <a:off x="3832804" y="1746885"/>
            <a:ext cx="1468582" cy="781397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200" dirty="0">
                <a:solidFill>
                  <a:prstClr val="white"/>
                </a:solidFill>
              </a:rPr>
              <a:t>14 Day</a:t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th-TH" sz="1800" b="1" dirty="0">
                <a:solidFill>
                  <a:prstClr val="white"/>
                </a:solidFill>
              </a:rPr>
              <a:t>ไปแล้ว</a:t>
            </a:r>
            <a:endParaRPr lang="th-TH" sz="1200" b="1" dirty="0">
              <a:solidFill>
                <a:prstClr val="white"/>
              </a:solidFill>
            </a:endParaRPr>
          </a:p>
        </p:txBody>
      </p:sp>
      <p:cxnSp>
        <p:nvCxnSpPr>
          <p:cNvPr id="51" name="ตัวเชื่อมต่อตรง 50">
            <a:extLst>
              <a:ext uri="{FF2B5EF4-FFF2-40B4-BE49-F238E27FC236}">
                <a16:creationId xmlns="" xmlns:a16="http://schemas.microsoft.com/office/drawing/2014/main" id="{6E5E19D6-2B30-4882-A103-8B821E14CAB4}"/>
              </a:ext>
            </a:extLst>
          </p:cNvPr>
          <p:cNvCxnSpPr>
            <a:cxnSpLocks/>
            <a:stCxn id="3" idx="3"/>
            <a:endCxn id="44" idx="1"/>
          </p:cNvCxnSpPr>
          <p:nvPr/>
        </p:nvCxnSpPr>
        <p:spPr>
          <a:xfrm>
            <a:off x="3260709" y="2137584"/>
            <a:ext cx="572095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กล่องข้อความ 51">
            <a:extLst>
              <a:ext uri="{FF2B5EF4-FFF2-40B4-BE49-F238E27FC236}">
                <a16:creationId xmlns="" xmlns:a16="http://schemas.microsoft.com/office/drawing/2014/main" id="{D0C4F84D-3B24-4194-B226-63B516E02444}"/>
              </a:ext>
            </a:extLst>
          </p:cNvPr>
          <p:cNvSpPr txBox="1"/>
          <p:nvPr/>
        </p:nvSpPr>
        <p:spPr>
          <a:xfrm>
            <a:off x="3150425" y="1597364"/>
            <a:ext cx="7649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1B27</a:t>
            </a:r>
            <a:r>
              <a:rPr lang="en-US" sz="2400" b="1" dirty="0">
                <a:solidFill>
                  <a:srgbClr val="FB8C2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endParaRPr lang="th-TH" sz="2400" b="1" dirty="0">
              <a:solidFill>
                <a:srgbClr val="FB8C2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="" xmlns:a16="http://schemas.microsoft.com/office/drawing/2014/main" id="{CB6871C7-D9B4-4A6F-9245-7F92702D38EC}"/>
              </a:ext>
            </a:extLst>
          </p:cNvPr>
          <p:cNvSpPr txBox="1"/>
          <p:nvPr/>
        </p:nvSpPr>
        <p:spPr>
          <a:xfrm>
            <a:off x="2516913" y="3531644"/>
            <a:ext cx="1263487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บันทึกรหัส</a:t>
            </a:r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1B270</a:t>
            </a:r>
            <a:b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ไม่ครบเกณฑ์</a:t>
            </a:r>
          </a:p>
        </p:txBody>
      </p:sp>
      <p:sp>
        <p:nvSpPr>
          <p:cNvPr id="54" name="สี่เหลี่ยมผืนผ้า: มุมมน 53">
            <a:extLst>
              <a:ext uri="{FF2B5EF4-FFF2-40B4-BE49-F238E27FC236}">
                <a16:creationId xmlns="" xmlns:a16="http://schemas.microsoft.com/office/drawing/2014/main" id="{8FC0BBBA-C86A-421D-B35E-924DB9FB5939}"/>
              </a:ext>
            </a:extLst>
          </p:cNvPr>
          <p:cNvSpPr/>
          <p:nvPr/>
        </p:nvSpPr>
        <p:spPr>
          <a:xfrm>
            <a:off x="4946715" y="3251661"/>
            <a:ext cx="1315535" cy="8756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HDC</a:t>
            </a:r>
            <a:br>
              <a:rPr lang="en-US" sz="1800" dirty="0">
                <a:solidFill>
                  <a:prstClr val="white"/>
                </a:solidFill>
              </a:rPr>
            </a:br>
            <a:r>
              <a:rPr lang="th-TH" sz="2000" b="1" dirty="0">
                <a:solidFill>
                  <a:prstClr val="white"/>
                </a:solidFill>
              </a:rPr>
              <a:t>รายงานผล</a:t>
            </a:r>
            <a:endParaRPr lang="th-TH" sz="1800" b="1" dirty="0">
              <a:solidFill>
                <a:prstClr val="white"/>
              </a:solidFill>
            </a:endParaRPr>
          </a:p>
        </p:txBody>
      </p:sp>
      <p:sp>
        <p:nvSpPr>
          <p:cNvPr id="55" name="วงรี 54">
            <a:extLst>
              <a:ext uri="{FF2B5EF4-FFF2-40B4-BE49-F238E27FC236}">
                <a16:creationId xmlns="" xmlns:a16="http://schemas.microsoft.com/office/drawing/2014/main" id="{A7A5D9E1-2AFF-4379-860F-6EDAD282B1A8}"/>
              </a:ext>
            </a:extLst>
          </p:cNvPr>
          <p:cNvSpPr/>
          <p:nvPr/>
        </p:nvSpPr>
        <p:spPr>
          <a:xfrm>
            <a:off x="5110188" y="4621876"/>
            <a:ext cx="1002427" cy="875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END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56" name="แผนผังลําดับงาน: การตัดสินใจ 55">
            <a:extLst>
              <a:ext uri="{FF2B5EF4-FFF2-40B4-BE49-F238E27FC236}">
                <a16:creationId xmlns="" xmlns:a16="http://schemas.microsoft.com/office/drawing/2014/main" id="{CB33BDA8-C406-4A53-A4ED-4C9490631F28}"/>
              </a:ext>
            </a:extLst>
          </p:cNvPr>
          <p:cNvSpPr/>
          <p:nvPr/>
        </p:nvSpPr>
        <p:spPr>
          <a:xfrm>
            <a:off x="5923356" y="1746884"/>
            <a:ext cx="1468582" cy="781397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200" dirty="0">
                <a:solidFill>
                  <a:prstClr val="white"/>
                </a:solidFill>
              </a:rPr>
              <a:t>60 - 90 Day</a:t>
            </a:r>
            <a:endParaRPr lang="th-TH" sz="1200" dirty="0">
              <a:solidFill>
                <a:prstClr val="white"/>
              </a:solidFill>
            </a:endParaRPr>
          </a:p>
        </p:txBody>
      </p:sp>
      <p:cxnSp>
        <p:nvCxnSpPr>
          <p:cNvPr id="57" name="ตัวเชื่อมต่อตรง 56">
            <a:extLst>
              <a:ext uri="{FF2B5EF4-FFF2-40B4-BE49-F238E27FC236}">
                <a16:creationId xmlns="" xmlns:a16="http://schemas.microsoft.com/office/drawing/2014/main" id="{67BC0516-5B59-452B-9098-C107ABF09113}"/>
              </a:ext>
            </a:extLst>
          </p:cNvPr>
          <p:cNvCxnSpPr>
            <a:cxnSpLocks/>
            <a:stCxn id="44" idx="3"/>
            <a:endCxn id="56" idx="1"/>
          </p:cNvCxnSpPr>
          <p:nvPr/>
        </p:nvCxnSpPr>
        <p:spPr>
          <a:xfrm flipV="1">
            <a:off x="5301386" y="2137583"/>
            <a:ext cx="62197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ตัวเชื่อมต่อ: หักมุม 68">
            <a:extLst>
              <a:ext uri="{FF2B5EF4-FFF2-40B4-BE49-F238E27FC236}">
                <a16:creationId xmlns="" xmlns:a16="http://schemas.microsoft.com/office/drawing/2014/main" id="{779FC103-724D-4F58-B1CE-1018272E02B4}"/>
              </a:ext>
            </a:extLst>
          </p:cNvPr>
          <p:cNvCxnSpPr>
            <a:cxnSpLocks/>
            <a:stCxn id="44" idx="2"/>
            <a:endCxn id="54" idx="1"/>
          </p:cNvCxnSpPr>
          <p:nvPr/>
        </p:nvCxnSpPr>
        <p:spPr>
          <a:xfrm rot="16200000" flipH="1">
            <a:off x="4176314" y="2919063"/>
            <a:ext cx="1161183" cy="379620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ตัวเชื่อมต่อ: หักมุม 73">
            <a:extLst>
              <a:ext uri="{FF2B5EF4-FFF2-40B4-BE49-F238E27FC236}">
                <a16:creationId xmlns="" xmlns:a16="http://schemas.microsoft.com/office/drawing/2014/main" id="{DE93A828-95E8-4998-8908-47B8D507371D}"/>
              </a:ext>
            </a:extLst>
          </p:cNvPr>
          <p:cNvCxnSpPr>
            <a:stCxn id="56" idx="2"/>
            <a:endCxn id="54" idx="3"/>
          </p:cNvCxnSpPr>
          <p:nvPr/>
        </p:nvCxnSpPr>
        <p:spPr>
          <a:xfrm rot="5400000">
            <a:off x="5879357" y="2911175"/>
            <a:ext cx="1161184" cy="395397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ตัวเชื่อมต่อ: หักมุม 75">
            <a:extLst>
              <a:ext uri="{FF2B5EF4-FFF2-40B4-BE49-F238E27FC236}">
                <a16:creationId xmlns="" xmlns:a16="http://schemas.microsoft.com/office/drawing/2014/main" id="{9EE6D5EA-8046-4867-A302-EA8AD47EB56A}"/>
              </a:ext>
            </a:extLst>
          </p:cNvPr>
          <p:cNvCxnSpPr>
            <a:cxnSpLocks/>
            <a:stCxn id="56" idx="3"/>
            <a:endCxn id="55" idx="6"/>
          </p:cNvCxnSpPr>
          <p:nvPr/>
        </p:nvCxnSpPr>
        <p:spPr>
          <a:xfrm flipH="1">
            <a:off x="6112615" y="2137583"/>
            <a:ext cx="1279323" cy="2922097"/>
          </a:xfrm>
          <a:prstGeom prst="bentConnector3">
            <a:avLst>
              <a:gd name="adj1" fmla="val -1786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: หักมุม 77">
            <a:extLst>
              <a:ext uri="{FF2B5EF4-FFF2-40B4-BE49-F238E27FC236}">
                <a16:creationId xmlns="" xmlns:a16="http://schemas.microsoft.com/office/drawing/2014/main" id="{76E79AF3-639A-4209-850E-67CA2EC14F2D}"/>
              </a:ext>
            </a:extLst>
          </p:cNvPr>
          <p:cNvCxnSpPr>
            <a:cxnSpLocks/>
            <a:stCxn id="3" idx="2"/>
            <a:endCxn id="55" idx="2"/>
          </p:cNvCxnSpPr>
          <p:nvPr/>
        </p:nvCxnSpPr>
        <p:spPr>
          <a:xfrm rot="16200000" flipH="1">
            <a:off x="2552604" y="2502096"/>
            <a:ext cx="2531398" cy="258377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ลูกศรเชื่อมต่อแบบตรง 79">
            <a:extLst>
              <a:ext uri="{FF2B5EF4-FFF2-40B4-BE49-F238E27FC236}">
                <a16:creationId xmlns="" xmlns:a16="http://schemas.microsoft.com/office/drawing/2014/main" id="{4507BAD4-6C97-4AF4-96BF-4E5CE29009FD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>
            <a:off x="5604483" y="4127269"/>
            <a:ext cx="6919" cy="494607"/>
          </a:xfrm>
          <a:prstGeom prst="straightConnector1">
            <a:avLst/>
          </a:prstGeom>
          <a:ln w="38100">
            <a:solidFill>
              <a:srgbClr val="0054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กล่องข้อความ 85">
            <a:extLst>
              <a:ext uri="{FF2B5EF4-FFF2-40B4-BE49-F238E27FC236}">
                <a16:creationId xmlns="" xmlns:a16="http://schemas.microsoft.com/office/drawing/2014/main" id="{D6DE1D45-A9CF-4BAE-837F-4F7DD7E14183}"/>
              </a:ext>
            </a:extLst>
          </p:cNvPr>
          <p:cNvSpPr txBox="1"/>
          <p:nvPr/>
        </p:nvSpPr>
        <p:spPr>
          <a:xfrm>
            <a:off x="7657946" y="3639725"/>
            <a:ext cx="149752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ไม่พบรหัสถือว่า</a:t>
            </a:r>
            <a:b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ไม่ครบเกณฑ์</a:t>
            </a:r>
          </a:p>
        </p:txBody>
      </p:sp>
      <p:sp>
        <p:nvSpPr>
          <p:cNvPr id="87" name="กล่องข้อความ 86">
            <a:extLst>
              <a:ext uri="{FF2B5EF4-FFF2-40B4-BE49-F238E27FC236}">
                <a16:creationId xmlns="" xmlns:a16="http://schemas.microsoft.com/office/drawing/2014/main" id="{BB6BAAFD-AA4C-4C8F-8F5E-14E1E052BD7D}"/>
              </a:ext>
            </a:extLst>
          </p:cNvPr>
          <p:cNvSpPr txBox="1"/>
          <p:nvPr/>
        </p:nvSpPr>
        <p:spPr>
          <a:xfrm>
            <a:off x="5860738" y="2598265"/>
            <a:ext cx="7649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1B27x</a:t>
            </a:r>
            <a:endParaRPr lang="th-TH" sz="2400" b="1" dirty="0">
              <a:solidFill>
                <a:srgbClr val="FB8C2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กล่องข้อความ 87">
            <a:extLst>
              <a:ext uri="{FF2B5EF4-FFF2-40B4-BE49-F238E27FC236}">
                <a16:creationId xmlns="" xmlns:a16="http://schemas.microsoft.com/office/drawing/2014/main" id="{675E5349-7DE3-4EA9-AC65-2BBEAEFE4CED}"/>
              </a:ext>
            </a:extLst>
          </p:cNvPr>
          <p:cNvSpPr txBox="1"/>
          <p:nvPr/>
        </p:nvSpPr>
        <p:spPr>
          <a:xfrm>
            <a:off x="4634931" y="2594648"/>
            <a:ext cx="774571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1B270</a:t>
            </a:r>
            <a:endParaRPr lang="th-TH" sz="2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กล่องข้อความ 88">
            <a:extLst>
              <a:ext uri="{FF2B5EF4-FFF2-40B4-BE49-F238E27FC236}">
                <a16:creationId xmlns="" xmlns:a16="http://schemas.microsoft.com/office/drawing/2014/main" id="{A5AE4C5F-ECFB-4537-ADB3-528959FAB13F}"/>
              </a:ext>
            </a:extLst>
          </p:cNvPr>
          <p:cNvSpPr txBox="1"/>
          <p:nvPr/>
        </p:nvSpPr>
        <p:spPr>
          <a:xfrm>
            <a:off x="184973" y="4803220"/>
            <a:ext cx="3106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800" dirty="0">
                <a:solidFill>
                  <a:srgbClr val="FFFF00"/>
                </a:solidFill>
              </a:rPr>
              <a:t>X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th-TH" sz="2400" b="1" dirty="0">
                <a:solidFill>
                  <a:prstClr val="white"/>
                </a:solidFill>
              </a:rPr>
              <a:t>หมายถึงเลขรหัส</a:t>
            </a:r>
            <a:r>
              <a:rPr lang="th-TH" sz="1800" dirty="0">
                <a:solidFill>
                  <a:prstClr val="white"/>
                </a:solidFill>
              </a:rPr>
              <a:t> </a:t>
            </a:r>
            <a:r>
              <a:rPr lang="en-US" sz="1800" dirty="0">
                <a:solidFill>
                  <a:prstClr val="white"/>
                </a:solidFill>
              </a:rPr>
              <a:t>0-4</a:t>
            </a:r>
          </a:p>
          <a:p>
            <a:pPr defTabSz="457200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th-TH" sz="2400" b="1" dirty="0">
                <a:solidFill>
                  <a:prstClr val="white"/>
                </a:solidFill>
              </a:rPr>
              <a:t>หมายถึงเลขรหัส</a:t>
            </a:r>
            <a:r>
              <a:rPr lang="th-TH" sz="1800" dirty="0">
                <a:solidFill>
                  <a:prstClr val="white"/>
                </a:solidFill>
              </a:rPr>
              <a:t> </a:t>
            </a:r>
            <a:r>
              <a:rPr lang="en-US" sz="1800" dirty="0">
                <a:solidFill>
                  <a:prstClr val="white"/>
                </a:solidFill>
              </a:rPr>
              <a:t>1-5 </a:t>
            </a:r>
            <a:r>
              <a:rPr lang="th-TH" sz="2400" b="1" dirty="0">
                <a:solidFill>
                  <a:prstClr val="white"/>
                </a:solidFill>
              </a:rPr>
              <a:t>ไม่รวม</a:t>
            </a:r>
            <a:r>
              <a:rPr lang="th-TH" sz="1800" dirty="0">
                <a:solidFill>
                  <a:prstClr val="white"/>
                </a:solidFill>
              </a:rPr>
              <a:t> </a:t>
            </a:r>
            <a:r>
              <a:rPr lang="en-US" sz="1800" dirty="0">
                <a:solidFill>
                  <a:prstClr val="white"/>
                </a:solidFill>
              </a:rPr>
              <a:t>0</a:t>
            </a:r>
          </a:p>
          <a:p>
            <a:pPr defTabSz="457200"/>
            <a:r>
              <a:rPr lang="en-US" sz="1800" dirty="0">
                <a:solidFill>
                  <a:prstClr val="white"/>
                </a:solidFill>
              </a:rPr>
              <a:t>X </a:t>
            </a:r>
            <a:r>
              <a:rPr lang="th-TH" sz="2400" b="1" dirty="0">
                <a:solidFill>
                  <a:prstClr val="white"/>
                </a:solidFill>
              </a:rPr>
              <a:t>หมายถึงเลขรหัส </a:t>
            </a:r>
            <a:r>
              <a:rPr lang="en-US" sz="1800" dirty="0">
                <a:solidFill>
                  <a:prstClr val="white"/>
                </a:solidFill>
              </a:rPr>
              <a:t>0-5</a:t>
            </a:r>
            <a:r>
              <a:rPr lang="th-TH" sz="2400" dirty="0">
                <a:solidFill>
                  <a:prstClr val="white"/>
                </a:solidFill>
              </a:rPr>
              <a:t> 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A27BECB7-F6AD-4ECD-8923-8C453F86E7E2}"/>
              </a:ext>
            </a:extLst>
          </p:cNvPr>
          <p:cNvSpPr txBox="1"/>
          <p:nvPr/>
        </p:nvSpPr>
        <p:spPr>
          <a:xfrm>
            <a:off x="5213356" y="1564643"/>
            <a:ext cx="7649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1B27</a:t>
            </a:r>
            <a:r>
              <a:rPr lang="en-US" sz="2400" b="1" dirty="0">
                <a:solidFill>
                  <a:srgbClr val="FB8C2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endParaRPr lang="th-TH" sz="2400" b="1" dirty="0">
              <a:solidFill>
                <a:srgbClr val="FB8C2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572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56228B1-0423-4E31-AB91-08D6F6FAFD01}"/>
              </a:ext>
            </a:extLst>
          </p:cNvPr>
          <p:cNvSpPr txBox="1">
            <a:spLocks/>
          </p:cNvSpPr>
          <p:nvPr/>
        </p:nvSpPr>
        <p:spPr>
          <a:xfrm>
            <a:off x="1192696" y="117521"/>
            <a:ext cx="7619289" cy="929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Teda4i WORKLOAD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แผนผังลําดับงาน: การตัดสินใจ 2">
            <a:extLst>
              <a:ext uri="{FF2B5EF4-FFF2-40B4-BE49-F238E27FC236}">
                <a16:creationId xmlns="" xmlns:a16="http://schemas.microsoft.com/office/drawing/2014/main" id="{FC62FB20-F645-4576-9BF1-8B173670888E}"/>
              </a:ext>
            </a:extLst>
          </p:cNvPr>
          <p:cNvSpPr/>
          <p:nvPr/>
        </p:nvSpPr>
        <p:spPr>
          <a:xfrm>
            <a:off x="1792127" y="1746885"/>
            <a:ext cx="1468582" cy="781397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200" dirty="0">
                <a:solidFill>
                  <a:prstClr val="white"/>
                </a:solidFill>
              </a:rPr>
              <a:t>Start</a:t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>
                <a:solidFill>
                  <a:prstClr val="white"/>
                </a:solidFill>
              </a:rPr>
              <a:t>TEDA4I</a:t>
            </a:r>
            <a:endParaRPr lang="th-TH" sz="1200" dirty="0">
              <a:solidFill>
                <a:prstClr val="white"/>
              </a:solidFill>
            </a:endParaRPr>
          </a:p>
        </p:txBody>
      </p:sp>
      <p:sp>
        <p:nvSpPr>
          <p:cNvPr id="44" name="แผนผังลําดับงาน: การตัดสินใจ 43">
            <a:extLst>
              <a:ext uri="{FF2B5EF4-FFF2-40B4-BE49-F238E27FC236}">
                <a16:creationId xmlns="" xmlns:a16="http://schemas.microsoft.com/office/drawing/2014/main" id="{8EDCB698-71D6-40DA-9E7D-9985602676D9}"/>
              </a:ext>
            </a:extLst>
          </p:cNvPr>
          <p:cNvSpPr/>
          <p:nvPr/>
        </p:nvSpPr>
        <p:spPr>
          <a:xfrm>
            <a:off x="3832804" y="1746885"/>
            <a:ext cx="1468582" cy="781397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200" dirty="0">
                <a:solidFill>
                  <a:prstClr val="white"/>
                </a:solidFill>
              </a:rPr>
              <a:t>14 Day</a:t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th-TH" sz="1800" b="1" dirty="0">
                <a:solidFill>
                  <a:prstClr val="white"/>
                </a:solidFill>
              </a:rPr>
              <a:t>ไปแล้ว</a:t>
            </a:r>
            <a:endParaRPr lang="th-TH" sz="1200" b="1" dirty="0">
              <a:solidFill>
                <a:prstClr val="white"/>
              </a:solidFill>
            </a:endParaRPr>
          </a:p>
        </p:txBody>
      </p:sp>
      <p:cxnSp>
        <p:nvCxnSpPr>
          <p:cNvPr id="51" name="ตัวเชื่อมต่อตรง 50">
            <a:extLst>
              <a:ext uri="{FF2B5EF4-FFF2-40B4-BE49-F238E27FC236}">
                <a16:creationId xmlns="" xmlns:a16="http://schemas.microsoft.com/office/drawing/2014/main" id="{6E5E19D6-2B30-4882-A103-8B821E14CAB4}"/>
              </a:ext>
            </a:extLst>
          </p:cNvPr>
          <p:cNvCxnSpPr>
            <a:cxnSpLocks/>
            <a:stCxn id="3" idx="3"/>
            <a:endCxn id="44" idx="1"/>
          </p:cNvCxnSpPr>
          <p:nvPr/>
        </p:nvCxnSpPr>
        <p:spPr>
          <a:xfrm>
            <a:off x="3260709" y="2137584"/>
            <a:ext cx="572095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กล่องข้อความ 52">
            <a:extLst>
              <a:ext uri="{FF2B5EF4-FFF2-40B4-BE49-F238E27FC236}">
                <a16:creationId xmlns="" xmlns:a16="http://schemas.microsoft.com/office/drawing/2014/main" id="{CB6871C7-D9B4-4A6F-9245-7F92702D38EC}"/>
              </a:ext>
            </a:extLst>
          </p:cNvPr>
          <p:cNvSpPr txBox="1"/>
          <p:nvPr/>
        </p:nvSpPr>
        <p:spPr>
          <a:xfrm>
            <a:off x="2516913" y="3531644"/>
            <a:ext cx="1263487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บันทึกรหัส</a:t>
            </a:r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1B270</a:t>
            </a:r>
            <a:b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ไม่ครบเกณฑ์</a:t>
            </a:r>
          </a:p>
        </p:txBody>
      </p:sp>
      <p:sp>
        <p:nvSpPr>
          <p:cNvPr id="54" name="สี่เหลี่ยมผืนผ้า: มุมมน 53">
            <a:extLst>
              <a:ext uri="{FF2B5EF4-FFF2-40B4-BE49-F238E27FC236}">
                <a16:creationId xmlns="" xmlns:a16="http://schemas.microsoft.com/office/drawing/2014/main" id="{8FC0BBBA-C86A-421D-B35E-924DB9FB5939}"/>
              </a:ext>
            </a:extLst>
          </p:cNvPr>
          <p:cNvSpPr/>
          <p:nvPr/>
        </p:nvSpPr>
        <p:spPr>
          <a:xfrm>
            <a:off x="4946715" y="3251661"/>
            <a:ext cx="1315535" cy="8756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HDC</a:t>
            </a:r>
            <a:br>
              <a:rPr lang="en-US" sz="1800" dirty="0">
                <a:solidFill>
                  <a:prstClr val="white"/>
                </a:solidFill>
              </a:rPr>
            </a:br>
            <a:r>
              <a:rPr lang="th-TH" sz="2000" b="1" dirty="0">
                <a:solidFill>
                  <a:prstClr val="white"/>
                </a:solidFill>
              </a:rPr>
              <a:t>รายงานผล</a:t>
            </a:r>
            <a:endParaRPr lang="th-TH" sz="1800" b="1" dirty="0">
              <a:solidFill>
                <a:prstClr val="white"/>
              </a:solidFill>
            </a:endParaRPr>
          </a:p>
        </p:txBody>
      </p:sp>
      <p:sp>
        <p:nvSpPr>
          <p:cNvPr id="55" name="วงรี 54">
            <a:extLst>
              <a:ext uri="{FF2B5EF4-FFF2-40B4-BE49-F238E27FC236}">
                <a16:creationId xmlns="" xmlns:a16="http://schemas.microsoft.com/office/drawing/2014/main" id="{A7A5D9E1-2AFF-4379-860F-6EDAD282B1A8}"/>
              </a:ext>
            </a:extLst>
          </p:cNvPr>
          <p:cNvSpPr/>
          <p:nvPr/>
        </p:nvSpPr>
        <p:spPr>
          <a:xfrm>
            <a:off x="5110188" y="4621876"/>
            <a:ext cx="1002427" cy="875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END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56" name="แผนผังลําดับงาน: การตัดสินใจ 55">
            <a:extLst>
              <a:ext uri="{FF2B5EF4-FFF2-40B4-BE49-F238E27FC236}">
                <a16:creationId xmlns="" xmlns:a16="http://schemas.microsoft.com/office/drawing/2014/main" id="{CB33BDA8-C406-4A53-A4ED-4C9490631F28}"/>
              </a:ext>
            </a:extLst>
          </p:cNvPr>
          <p:cNvSpPr/>
          <p:nvPr/>
        </p:nvSpPr>
        <p:spPr>
          <a:xfrm>
            <a:off x="5923356" y="1746884"/>
            <a:ext cx="1468582" cy="781397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200" dirty="0">
                <a:solidFill>
                  <a:prstClr val="white"/>
                </a:solidFill>
              </a:rPr>
              <a:t>60 - 90 Day</a:t>
            </a:r>
            <a:endParaRPr lang="th-TH" sz="1200" dirty="0">
              <a:solidFill>
                <a:prstClr val="white"/>
              </a:solidFill>
            </a:endParaRPr>
          </a:p>
        </p:txBody>
      </p:sp>
      <p:cxnSp>
        <p:nvCxnSpPr>
          <p:cNvPr id="57" name="ตัวเชื่อมต่อตรง 56">
            <a:extLst>
              <a:ext uri="{FF2B5EF4-FFF2-40B4-BE49-F238E27FC236}">
                <a16:creationId xmlns="" xmlns:a16="http://schemas.microsoft.com/office/drawing/2014/main" id="{67BC0516-5B59-452B-9098-C107ABF09113}"/>
              </a:ext>
            </a:extLst>
          </p:cNvPr>
          <p:cNvCxnSpPr>
            <a:cxnSpLocks/>
            <a:stCxn id="44" idx="3"/>
            <a:endCxn id="56" idx="1"/>
          </p:cNvCxnSpPr>
          <p:nvPr/>
        </p:nvCxnSpPr>
        <p:spPr>
          <a:xfrm flipV="1">
            <a:off x="5301386" y="2137583"/>
            <a:ext cx="62197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ตัวเชื่อมต่อ: หักมุม 68">
            <a:extLst>
              <a:ext uri="{FF2B5EF4-FFF2-40B4-BE49-F238E27FC236}">
                <a16:creationId xmlns="" xmlns:a16="http://schemas.microsoft.com/office/drawing/2014/main" id="{779FC103-724D-4F58-B1CE-1018272E02B4}"/>
              </a:ext>
            </a:extLst>
          </p:cNvPr>
          <p:cNvCxnSpPr>
            <a:cxnSpLocks/>
            <a:stCxn id="44" idx="2"/>
            <a:endCxn id="54" idx="1"/>
          </p:cNvCxnSpPr>
          <p:nvPr/>
        </p:nvCxnSpPr>
        <p:spPr>
          <a:xfrm rot="16200000" flipH="1">
            <a:off x="4176314" y="2919063"/>
            <a:ext cx="1161183" cy="379620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ตัวเชื่อมต่อ: หักมุม 73">
            <a:extLst>
              <a:ext uri="{FF2B5EF4-FFF2-40B4-BE49-F238E27FC236}">
                <a16:creationId xmlns="" xmlns:a16="http://schemas.microsoft.com/office/drawing/2014/main" id="{DE93A828-95E8-4998-8908-47B8D507371D}"/>
              </a:ext>
            </a:extLst>
          </p:cNvPr>
          <p:cNvCxnSpPr>
            <a:stCxn id="56" idx="2"/>
            <a:endCxn id="54" idx="3"/>
          </p:cNvCxnSpPr>
          <p:nvPr/>
        </p:nvCxnSpPr>
        <p:spPr>
          <a:xfrm rot="5400000">
            <a:off x="5879357" y="2911175"/>
            <a:ext cx="1161184" cy="395397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ตัวเชื่อมต่อ: หักมุม 75">
            <a:extLst>
              <a:ext uri="{FF2B5EF4-FFF2-40B4-BE49-F238E27FC236}">
                <a16:creationId xmlns="" xmlns:a16="http://schemas.microsoft.com/office/drawing/2014/main" id="{9EE6D5EA-8046-4867-A302-EA8AD47EB56A}"/>
              </a:ext>
            </a:extLst>
          </p:cNvPr>
          <p:cNvCxnSpPr>
            <a:cxnSpLocks/>
            <a:stCxn id="56" idx="3"/>
            <a:endCxn id="55" idx="6"/>
          </p:cNvCxnSpPr>
          <p:nvPr/>
        </p:nvCxnSpPr>
        <p:spPr>
          <a:xfrm flipH="1">
            <a:off x="6112615" y="2137583"/>
            <a:ext cx="1279323" cy="2922097"/>
          </a:xfrm>
          <a:prstGeom prst="bentConnector3">
            <a:avLst>
              <a:gd name="adj1" fmla="val -1786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: หักมุม 77">
            <a:extLst>
              <a:ext uri="{FF2B5EF4-FFF2-40B4-BE49-F238E27FC236}">
                <a16:creationId xmlns="" xmlns:a16="http://schemas.microsoft.com/office/drawing/2014/main" id="{76E79AF3-639A-4209-850E-67CA2EC14F2D}"/>
              </a:ext>
            </a:extLst>
          </p:cNvPr>
          <p:cNvCxnSpPr>
            <a:cxnSpLocks/>
            <a:stCxn id="3" idx="2"/>
            <a:endCxn id="55" idx="2"/>
          </p:cNvCxnSpPr>
          <p:nvPr/>
        </p:nvCxnSpPr>
        <p:spPr>
          <a:xfrm rot="16200000" flipH="1">
            <a:off x="2552604" y="2502096"/>
            <a:ext cx="2531398" cy="258377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ลูกศรเชื่อมต่อแบบตรง 79">
            <a:extLst>
              <a:ext uri="{FF2B5EF4-FFF2-40B4-BE49-F238E27FC236}">
                <a16:creationId xmlns="" xmlns:a16="http://schemas.microsoft.com/office/drawing/2014/main" id="{4507BAD4-6C97-4AF4-96BF-4E5CE29009FD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>
            <a:off x="5604483" y="4127269"/>
            <a:ext cx="6919" cy="494607"/>
          </a:xfrm>
          <a:prstGeom prst="straightConnector1">
            <a:avLst/>
          </a:prstGeom>
          <a:ln w="38100">
            <a:solidFill>
              <a:srgbClr val="0054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กล่องข้อความ 85">
            <a:extLst>
              <a:ext uri="{FF2B5EF4-FFF2-40B4-BE49-F238E27FC236}">
                <a16:creationId xmlns="" xmlns:a16="http://schemas.microsoft.com/office/drawing/2014/main" id="{D6DE1D45-A9CF-4BAE-837F-4F7DD7E14183}"/>
              </a:ext>
            </a:extLst>
          </p:cNvPr>
          <p:cNvSpPr txBox="1"/>
          <p:nvPr/>
        </p:nvSpPr>
        <p:spPr>
          <a:xfrm>
            <a:off x="7657946" y="3639725"/>
            <a:ext cx="149752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ไม่พบรหัสถือว่า</a:t>
            </a:r>
            <a:b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ไม่ครบเกณฑ์</a:t>
            </a:r>
          </a:p>
        </p:txBody>
      </p:sp>
      <p:sp>
        <p:nvSpPr>
          <p:cNvPr id="87" name="กล่องข้อความ 86">
            <a:extLst>
              <a:ext uri="{FF2B5EF4-FFF2-40B4-BE49-F238E27FC236}">
                <a16:creationId xmlns="" xmlns:a16="http://schemas.microsoft.com/office/drawing/2014/main" id="{BB6BAAFD-AA4C-4C8F-8F5E-14E1E052BD7D}"/>
              </a:ext>
            </a:extLst>
          </p:cNvPr>
          <p:cNvSpPr txBox="1"/>
          <p:nvPr/>
        </p:nvSpPr>
        <p:spPr>
          <a:xfrm>
            <a:off x="5860738" y="2598265"/>
            <a:ext cx="7649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1B27x</a:t>
            </a:r>
            <a:endParaRPr lang="th-TH" sz="2400" b="1" dirty="0">
              <a:solidFill>
                <a:srgbClr val="FB8C2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กล่องข้อความ 87">
            <a:extLst>
              <a:ext uri="{FF2B5EF4-FFF2-40B4-BE49-F238E27FC236}">
                <a16:creationId xmlns="" xmlns:a16="http://schemas.microsoft.com/office/drawing/2014/main" id="{675E5349-7DE3-4EA9-AC65-2BBEAEFE4CED}"/>
              </a:ext>
            </a:extLst>
          </p:cNvPr>
          <p:cNvSpPr txBox="1"/>
          <p:nvPr/>
        </p:nvSpPr>
        <p:spPr>
          <a:xfrm>
            <a:off x="4634931" y="2594648"/>
            <a:ext cx="774571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1B270</a:t>
            </a:r>
            <a:endParaRPr lang="th-TH" sz="2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กล่องข้อความ 88">
            <a:extLst>
              <a:ext uri="{FF2B5EF4-FFF2-40B4-BE49-F238E27FC236}">
                <a16:creationId xmlns="" xmlns:a16="http://schemas.microsoft.com/office/drawing/2014/main" id="{A5AE4C5F-ECFB-4537-ADB3-528959FAB13F}"/>
              </a:ext>
            </a:extLst>
          </p:cNvPr>
          <p:cNvSpPr txBox="1"/>
          <p:nvPr/>
        </p:nvSpPr>
        <p:spPr>
          <a:xfrm>
            <a:off x="184973" y="4803220"/>
            <a:ext cx="3106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800" dirty="0">
                <a:solidFill>
                  <a:srgbClr val="FFFF00"/>
                </a:solidFill>
              </a:rPr>
              <a:t>X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th-TH" sz="2400" b="1" dirty="0">
                <a:solidFill>
                  <a:prstClr val="white"/>
                </a:solidFill>
              </a:rPr>
              <a:t>หมายถึงเลขรหัส</a:t>
            </a:r>
            <a:r>
              <a:rPr lang="th-TH" sz="1800" dirty="0">
                <a:solidFill>
                  <a:prstClr val="white"/>
                </a:solidFill>
              </a:rPr>
              <a:t> </a:t>
            </a:r>
            <a:r>
              <a:rPr lang="en-US" sz="1800" dirty="0">
                <a:solidFill>
                  <a:prstClr val="white"/>
                </a:solidFill>
              </a:rPr>
              <a:t>0-4</a:t>
            </a:r>
          </a:p>
          <a:p>
            <a:pPr defTabSz="457200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th-TH" sz="2400" b="1" dirty="0">
                <a:solidFill>
                  <a:prstClr val="white"/>
                </a:solidFill>
              </a:rPr>
              <a:t>หมายถึงเลขรหัส</a:t>
            </a:r>
            <a:r>
              <a:rPr lang="th-TH" sz="1800" dirty="0">
                <a:solidFill>
                  <a:prstClr val="white"/>
                </a:solidFill>
              </a:rPr>
              <a:t> </a:t>
            </a:r>
            <a:r>
              <a:rPr lang="en-US" sz="1800" dirty="0">
                <a:solidFill>
                  <a:prstClr val="white"/>
                </a:solidFill>
              </a:rPr>
              <a:t>1-5 </a:t>
            </a:r>
            <a:r>
              <a:rPr lang="th-TH" sz="2400" b="1" dirty="0">
                <a:solidFill>
                  <a:prstClr val="white"/>
                </a:solidFill>
              </a:rPr>
              <a:t>ไม่รวม</a:t>
            </a:r>
            <a:r>
              <a:rPr lang="th-TH" sz="1800" dirty="0">
                <a:solidFill>
                  <a:prstClr val="white"/>
                </a:solidFill>
              </a:rPr>
              <a:t> </a:t>
            </a:r>
            <a:r>
              <a:rPr lang="en-US" sz="1800" dirty="0">
                <a:solidFill>
                  <a:prstClr val="white"/>
                </a:solidFill>
              </a:rPr>
              <a:t>0</a:t>
            </a:r>
          </a:p>
          <a:p>
            <a:pPr defTabSz="457200"/>
            <a:r>
              <a:rPr lang="en-US" sz="1800" dirty="0">
                <a:solidFill>
                  <a:prstClr val="white"/>
                </a:solidFill>
              </a:rPr>
              <a:t>X </a:t>
            </a:r>
            <a:r>
              <a:rPr lang="th-TH" sz="2400" b="1" dirty="0">
                <a:solidFill>
                  <a:prstClr val="white"/>
                </a:solidFill>
              </a:rPr>
              <a:t>หมายถึงเลขรหัส </a:t>
            </a:r>
            <a:r>
              <a:rPr lang="en-US" sz="1800" dirty="0">
                <a:solidFill>
                  <a:prstClr val="white"/>
                </a:solidFill>
              </a:rPr>
              <a:t>0-5</a:t>
            </a:r>
            <a:r>
              <a:rPr lang="th-TH" sz="2400" dirty="0">
                <a:solidFill>
                  <a:prstClr val="white"/>
                </a:solidFill>
              </a:rPr>
              <a:t> 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7F7FC709-BB4D-4E3C-B548-77CE11C0FDDC}"/>
              </a:ext>
            </a:extLst>
          </p:cNvPr>
          <p:cNvSpPr txBox="1"/>
          <p:nvPr/>
        </p:nvSpPr>
        <p:spPr>
          <a:xfrm>
            <a:off x="5229895" y="1604237"/>
            <a:ext cx="7649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1B27</a:t>
            </a:r>
            <a:r>
              <a:rPr lang="en-US" sz="2400" b="1" dirty="0">
                <a:solidFill>
                  <a:srgbClr val="FB8C2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endParaRPr lang="th-TH" sz="2400" b="1" dirty="0">
              <a:solidFill>
                <a:srgbClr val="FB8C2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="" xmlns:a16="http://schemas.microsoft.com/office/drawing/2014/main" id="{7026CFC2-4861-41A0-8268-BAC1882EDE96}"/>
              </a:ext>
            </a:extLst>
          </p:cNvPr>
          <p:cNvSpPr txBox="1"/>
          <p:nvPr/>
        </p:nvSpPr>
        <p:spPr>
          <a:xfrm>
            <a:off x="3141100" y="1596808"/>
            <a:ext cx="7649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1B27</a:t>
            </a:r>
            <a:r>
              <a:rPr lang="en-US" sz="2400" b="1" dirty="0">
                <a:solidFill>
                  <a:srgbClr val="FB8C2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endParaRPr lang="th-TH" sz="2400" b="1" dirty="0">
              <a:solidFill>
                <a:srgbClr val="FB8C2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="" xmlns:a16="http://schemas.microsoft.com/office/drawing/2014/main" id="{0C328D7B-CA5D-45BB-9888-840CEF6936FA}"/>
              </a:ext>
            </a:extLst>
          </p:cNvPr>
          <p:cNvSpPr txBox="1"/>
          <p:nvPr/>
        </p:nvSpPr>
        <p:spPr>
          <a:xfrm>
            <a:off x="160520" y="1604237"/>
            <a:ext cx="136347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- 1B2x2</a:t>
            </a:r>
            <a:b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- 1B262</a:t>
            </a:r>
          </a:p>
          <a:p>
            <a:pPr defTabSz="457200"/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Walk in</a:t>
            </a:r>
            <a: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1B2x4</a:t>
            </a:r>
            <a:b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- 1B2x5</a:t>
            </a:r>
            <a:endParaRPr lang="th-TH" sz="2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ตัวเชื่อมต่อ: หักมุม 11">
            <a:extLst>
              <a:ext uri="{FF2B5EF4-FFF2-40B4-BE49-F238E27FC236}">
                <a16:creationId xmlns="" xmlns:a16="http://schemas.microsoft.com/office/drawing/2014/main" id="{A9D66122-0010-4247-B6EF-E5D4EEA97C35}"/>
              </a:ext>
            </a:extLst>
          </p:cNvPr>
          <p:cNvCxnSpPr>
            <a:stCxn id="30" idx="3"/>
            <a:endCxn id="3" idx="1"/>
          </p:cNvCxnSpPr>
          <p:nvPr/>
        </p:nvCxnSpPr>
        <p:spPr>
          <a:xfrm flipV="1">
            <a:off x="1523991" y="2137584"/>
            <a:ext cx="268136" cy="436149"/>
          </a:xfrm>
          <a:prstGeom prst="bentConnector3">
            <a:avLst>
              <a:gd name="adj1" fmla="val 2489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55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56228B1-0423-4E31-AB91-08D6F6FAFD01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Teda4i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6A33FA22-2E84-4F29-B1A5-E8B38BB04E85}"/>
              </a:ext>
            </a:extLst>
          </p:cNvPr>
          <p:cNvSpPr txBox="1"/>
          <p:nvPr/>
        </p:nvSpPr>
        <p:spPr>
          <a:xfrm>
            <a:off x="390697" y="1114869"/>
            <a:ext cx="85371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Wingdings" panose="05000000000000000000" pitchFamily="2" charset="2"/>
              <a:buChar char="v"/>
            </a:pP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ร้อยละของเด็กปฐมวัยที่ได้รับการคัดกรองแล้วพบว่ามีพัฒนาการล่าช้าแล้วได้รับการกระตุ้นพัฒนาการจนมีพัฒนาการสมวัย(</a:t>
            </a:r>
            <a:r>
              <a:rPr lang="en-GB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TEDA4I)</a:t>
            </a:r>
            <a:endParaRPr lang="th-TH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/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เป็นรายงานความครอบคลุมการได้รับบริการ โดยมองที่ตัวเด็กที่อยู่ในเขต	รับผิดชอบของหน่วยงานภายในจังหวัด ที่ได้รับรหัส 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1B2x2 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1B262 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	เป้าหมาย แล้วติดตามดูการได้รับบริการ 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TEDA4I 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จนครบตามเกณฑ์ เพื่อเป็นการ	ติดตามและเป็นการดูแลเด็กในจังหวัดให้มีพัฒนาการสมวัย  ซึ่งหากเด็กไม่ใช่เด็กใน	เขตของหน่วยบริการในจังหวัด ก็ต้องให้บริการ 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TEDA4I 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เช่นกัน </a:t>
            </a:r>
            <a:b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18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defTabSz="457200">
              <a:buFont typeface="Wingdings" panose="05000000000000000000" pitchFamily="2" charset="2"/>
              <a:buChar char="v"/>
            </a:pP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เด็กปฐมวัยที่ได้รับการกระตุ้นพัฒนาการด้วยเครื่องมือ </a:t>
            </a:r>
            <a:r>
              <a:rPr lang="en-GB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TEDA4I (Work Load)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เป็นรายงานกิจกรรมบริการของหน่วยงานที่ทำ 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TEDA4I 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ว่าได้ดำเนินการกระตุ้นพัฒนาการเด็กไปจำนวนเท่าใดได้ผลเป็นอย่างไร โดยไม่สนใจว่าเป็นเด็กนอกเขตหรือในเขตรับผิดชอบ</a:t>
            </a:r>
          </a:p>
        </p:txBody>
      </p:sp>
    </p:spTree>
    <p:extLst>
      <p:ext uri="{BB962C8B-B14F-4D97-AF65-F5344CB8AC3E}">
        <p14:creationId xmlns:p14="http://schemas.microsoft.com/office/powerpoint/2010/main" val="16678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56228B1-0423-4E31-AB91-08D6F6FAFD01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Teda4i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BC76E1D4-831D-4A50-AA3F-3D3BAE9BC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4457"/>
            <a:ext cx="6210300" cy="4092701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9B009A02-29FC-4F65-9FB0-92F8CF751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455"/>
          <a:stretch/>
        </p:blipFill>
        <p:spPr>
          <a:xfrm>
            <a:off x="6210300" y="1464458"/>
            <a:ext cx="2944586" cy="4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56228B1-0423-4E31-AB91-08D6F6FAFD01}"/>
              </a:ext>
            </a:extLst>
          </p:cNvPr>
          <p:cNvSpPr txBox="1">
            <a:spLocks/>
          </p:cNvSpPr>
          <p:nvPr/>
        </p:nvSpPr>
        <p:spPr>
          <a:xfrm>
            <a:off x="1192696" y="144836"/>
            <a:ext cx="7619289" cy="929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Teda4i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4CB0F836-4F0D-48A7-AA56-10FB8805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278"/>
            <a:ext cx="5513613" cy="463287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6EFDFE91-1EB4-42C9-9A43-663C5CDD7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13" y="1330278"/>
            <a:ext cx="3582425" cy="462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00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56228B1-0423-4E31-AB91-08D6F6FAFD01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DATa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exchange Teda4i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E7DC0619-43ED-4BB4-ADE8-9CE2C8370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103"/>
            <a:ext cx="9144000" cy="375776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55BDEA94-197E-4A28-9CB5-126F3BE49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7285"/>
            <a:ext cx="9144000" cy="38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2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56228B1-0423-4E31-AB91-08D6F6FAFD01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ปัญหาอุปสรรคและข้อควรระวัง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="" xmlns:a16="http://schemas.microsoft.com/office/drawing/2014/main" id="{4E7EFB3A-B714-4014-ADA5-D8FF41C28C3C}"/>
              </a:ext>
            </a:extLst>
          </p:cNvPr>
          <p:cNvSpPr txBox="1"/>
          <p:nvPr/>
        </p:nvSpPr>
        <p:spPr>
          <a:xfrm>
            <a:off x="702128" y="1436917"/>
            <a:ext cx="886492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นโยบายการบันทึก 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TEDA4I 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ต้องเป็นหน่วยบริการที่ผ่านการฝึกอบรมเท่านั้น</a:t>
            </a:r>
            <a:b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โรงพยาบาล และ 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PCU 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รพ.สต.ที่ผ่านการอบรม จึงจะคิดผลงานให้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การบันทึกเลขบัตรประชาชนเด็กที่คัดกรอง  และเด็กที่เข้าโปรแกรม 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TEDA4I</a:t>
            </a:r>
            <a:b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ต้องถูกต้องเชื่อมโยงกันได้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ยังมีหน่วยบริการที่บันทึกรหัสไม่ถูกต้อง ตั้งแต่คัดกรอง 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DSPM 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จนถึง 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TEDA4I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บางหน่วยบริการ(ระดับโรงพยาบาล) ไม่สามารถบันทึกและส่งออกแฟ้ม 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SPECIALPP</a:t>
            </a:r>
            <a:b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 ทำให้ไม่สามารถส่งออก 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TEDA4I 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ได้เช่นกัน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การส่งแก้ไขการบันทึกแฟ้ม 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SPECIALPP 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กรณีบันทึกรหัสผิดพลาด ต้องส่งเป็นแฟ้ม</a:t>
            </a:r>
            <a:b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DATA_CORRECT 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ผู้บันทึกข้อมูล 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TEDA4I 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ไม่มีรหัสผู้ใช้ในการตรวจสอบผลการดำเนินงาน 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TEDA4I 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บนระบบ 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HDC (DATA Exchange) 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ซึ่งต้องของที่ผู้ดูแลระบบระดับจังหวัด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th-TH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868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857612C9-1B8A-48C9-8D94-7A5CE161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MCH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55512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54FE572-E104-473A-95D9-E52A0326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471" y="80620"/>
            <a:ext cx="6251303" cy="104923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h-TH" dirty="0">
                <a:solidFill>
                  <a:schemeClr val="bg1"/>
                </a:solidFill>
              </a:rPr>
              <a:t>การเชื่อมโยงจากแม่สู่ลูก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="" xmlns:a16="http://schemas.microsoft.com/office/drawing/2014/main" id="{20AF4DFB-B71E-4B29-A24B-85F150704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23400" r="17319" b="10801"/>
          <a:stretch/>
        </p:blipFill>
        <p:spPr>
          <a:xfrm>
            <a:off x="1205429" y="1224803"/>
            <a:ext cx="67893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0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BB521B72-D956-4295-A9E1-0BDF0206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DSPM &amp; TEda4i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3344969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54FE572-E104-473A-95D9-E52A0326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16" y="103673"/>
            <a:ext cx="6251303" cy="104923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h-TH" dirty="0">
                <a:solidFill>
                  <a:schemeClr val="bg1"/>
                </a:solidFill>
              </a:rPr>
              <a:t>การเชื่อมโยงจากแม่สู่ลูก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B4AE676-1925-49D6-AE6D-BBE0EF9C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85" y="1474949"/>
            <a:ext cx="6944194" cy="4524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รูปภาพ 2">
            <a:extLst>
              <a:ext uri="{FF2B5EF4-FFF2-40B4-BE49-F238E27FC236}">
                <a16:creationId xmlns="" xmlns:a16="http://schemas.microsoft.com/office/drawing/2014/main" id="{240CE0F0-363E-4446-8653-14F382648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4" y="1152908"/>
            <a:ext cx="1285601" cy="128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86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54FE572-E104-473A-95D9-E52A0326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15" y="71717"/>
            <a:ext cx="6251303" cy="104923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Time Line </a:t>
            </a:r>
            <a:r>
              <a:rPr lang="th-TH" dirty="0">
                <a:solidFill>
                  <a:schemeClr val="bg1"/>
                </a:solidFill>
              </a:rPr>
              <a:t>การฝากครรภ์และการคลอด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th-TH" dirty="0">
              <a:solidFill>
                <a:schemeClr val="bg1"/>
              </a:solidFill>
            </a:endParaRP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="" xmlns:a16="http://schemas.microsoft.com/office/drawing/2014/main" id="{CF1C177E-4DD5-4991-9A5C-C2335148CB36}"/>
              </a:ext>
            </a:extLst>
          </p:cNvPr>
          <p:cNvCxnSpPr/>
          <p:nvPr/>
        </p:nvCxnSpPr>
        <p:spPr>
          <a:xfrm flipV="1">
            <a:off x="1230287" y="3158835"/>
            <a:ext cx="7132320" cy="38793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>
            <a:extLst>
              <a:ext uri="{FF2B5EF4-FFF2-40B4-BE49-F238E27FC236}">
                <a16:creationId xmlns="" xmlns:a16="http://schemas.microsoft.com/office/drawing/2014/main" id="{93C4A34C-EFC3-4317-AADC-9D336743F8DF}"/>
              </a:ext>
            </a:extLst>
          </p:cNvPr>
          <p:cNvCxnSpPr/>
          <p:nvPr/>
        </p:nvCxnSpPr>
        <p:spPr>
          <a:xfrm>
            <a:off x="7448205" y="3059084"/>
            <a:ext cx="0" cy="2272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>
            <a:extLst>
              <a:ext uri="{FF2B5EF4-FFF2-40B4-BE49-F238E27FC236}">
                <a16:creationId xmlns="" xmlns:a16="http://schemas.microsoft.com/office/drawing/2014/main" id="{156B3531-0935-4C83-A1C7-9E3D583759FE}"/>
              </a:ext>
            </a:extLst>
          </p:cNvPr>
          <p:cNvCxnSpPr/>
          <p:nvPr/>
        </p:nvCxnSpPr>
        <p:spPr>
          <a:xfrm>
            <a:off x="1233066" y="3078479"/>
            <a:ext cx="0" cy="2272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กล่องข้อความ 8">
            <a:extLst>
              <a:ext uri="{FF2B5EF4-FFF2-40B4-BE49-F238E27FC236}">
                <a16:creationId xmlns="" xmlns:a16="http://schemas.microsoft.com/office/drawing/2014/main" id="{71F18C14-443C-41D8-88FE-6CBCDFDF672C}"/>
              </a:ext>
            </a:extLst>
          </p:cNvPr>
          <p:cNvSpPr txBox="1"/>
          <p:nvPr/>
        </p:nvSpPr>
        <p:spPr>
          <a:xfrm>
            <a:off x="814642" y="2443941"/>
            <a:ext cx="864339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ตั้งครรภ์</a:t>
            </a: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="" xmlns:a16="http://schemas.microsoft.com/office/drawing/2014/main" id="{578D1E37-E7B3-4924-BBCF-1019E7F41F91}"/>
              </a:ext>
            </a:extLst>
          </p:cNvPr>
          <p:cNvCxnSpPr/>
          <p:nvPr/>
        </p:nvCxnSpPr>
        <p:spPr>
          <a:xfrm>
            <a:off x="2238906" y="3084020"/>
            <a:ext cx="0" cy="227215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>
            <a:extLst>
              <a:ext uri="{FF2B5EF4-FFF2-40B4-BE49-F238E27FC236}">
                <a16:creationId xmlns="" xmlns:a16="http://schemas.microsoft.com/office/drawing/2014/main" id="{8F653551-E651-49E4-9F74-66D818A350FA}"/>
              </a:ext>
            </a:extLst>
          </p:cNvPr>
          <p:cNvCxnSpPr/>
          <p:nvPr/>
        </p:nvCxnSpPr>
        <p:spPr>
          <a:xfrm>
            <a:off x="3372209" y="3072936"/>
            <a:ext cx="0" cy="227215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>
            <a:extLst>
              <a:ext uri="{FF2B5EF4-FFF2-40B4-BE49-F238E27FC236}">
                <a16:creationId xmlns="" xmlns:a16="http://schemas.microsoft.com/office/drawing/2014/main" id="{764315BC-BC28-43ED-9128-D378A5CE9FF2}"/>
              </a:ext>
            </a:extLst>
          </p:cNvPr>
          <p:cNvCxnSpPr>
            <a:cxnSpLocks/>
          </p:cNvCxnSpPr>
          <p:nvPr/>
        </p:nvCxnSpPr>
        <p:spPr>
          <a:xfrm>
            <a:off x="4616347" y="3072936"/>
            <a:ext cx="0" cy="227215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>
            <a:extLst>
              <a:ext uri="{FF2B5EF4-FFF2-40B4-BE49-F238E27FC236}">
                <a16:creationId xmlns="" xmlns:a16="http://schemas.microsoft.com/office/drawing/2014/main" id="{C615CF92-09E7-4CBE-B345-DA6931B00948}"/>
              </a:ext>
            </a:extLst>
          </p:cNvPr>
          <p:cNvCxnSpPr>
            <a:cxnSpLocks/>
          </p:cNvCxnSpPr>
          <p:nvPr/>
        </p:nvCxnSpPr>
        <p:spPr>
          <a:xfrm>
            <a:off x="5827233" y="3070160"/>
            <a:ext cx="0" cy="227215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>
            <a:extLst>
              <a:ext uri="{FF2B5EF4-FFF2-40B4-BE49-F238E27FC236}">
                <a16:creationId xmlns="" xmlns:a16="http://schemas.microsoft.com/office/drawing/2014/main" id="{4374664E-955E-4CDA-9480-792639DE3D51}"/>
              </a:ext>
            </a:extLst>
          </p:cNvPr>
          <p:cNvCxnSpPr>
            <a:cxnSpLocks/>
          </p:cNvCxnSpPr>
          <p:nvPr/>
        </p:nvCxnSpPr>
        <p:spPr>
          <a:xfrm>
            <a:off x="6999328" y="3061846"/>
            <a:ext cx="0" cy="227215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กล่องข้อความ 16">
            <a:extLst>
              <a:ext uri="{FF2B5EF4-FFF2-40B4-BE49-F238E27FC236}">
                <a16:creationId xmlns="" xmlns:a16="http://schemas.microsoft.com/office/drawing/2014/main" id="{309AA59C-684A-4ED9-A215-2D073D30D3BA}"/>
              </a:ext>
            </a:extLst>
          </p:cNvPr>
          <p:cNvSpPr txBox="1"/>
          <p:nvPr/>
        </p:nvSpPr>
        <p:spPr>
          <a:xfrm>
            <a:off x="3338931" y="2008824"/>
            <a:ext cx="254909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ฝากครรภ์ตามเกณฑ์คุณภาพ</a:t>
            </a:r>
          </a:p>
        </p:txBody>
      </p:sp>
      <p:sp>
        <p:nvSpPr>
          <p:cNvPr id="18" name="วงเล็บปีกกาขวา 17">
            <a:extLst>
              <a:ext uri="{FF2B5EF4-FFF2-40B4-BE49-F238E27FC236}">
                <a16:creationId xmlns="" xmlns:a16="http://schemas.microsoft.com/office/drawing/2014/main" id="{2E495339-0C1D-4CB3-A109-47B3299AC24F}"/>
              </a:ext>
            </a:extLst>
          </p:cNvPr>
          <p:cNvSpPr/>
          <p:nvPr/>
        </p:nvSpPr>
        <p:spPr>
          <a:xfrm rot="16200000">
            <a:off x="4396604" y="397081"/>
            <a:ext cx="461665" cy="4777058"/>
          </a:xfrm>
          <a:prstGeom prst="rightBrace">
            <a:avLst>
              <a:gd name="adj1" fmla="val 45438"/>
              <a:gd name="adj2" fmla="val 4937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="" xmlns:a16="http://schemas.microsoft.com/office/drawing/2014/main" id="{FDD5434E-AE1A-47F4-92AC-6627013499D5}"/>
              </a:ext>
            </a:extLst>
          </p:cNvPr>
          <p:cNvSpPr txBox="1"/>
          <p:nvPr/>
        </p:nvSpPr>
        <p:spPr>
          <a:xfrm>
            <a:off x="7071383" y="2503206"/>
            <a:ext cx="67839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คลอด</a:t>
            </a:r>
          </a:p>
        </p:txBody>
      </p:sp>
      <p:cxnSp>
        <p:nvCxnSpPr>
          <p:cNvPr id="20" name="ตัวเชื่อมต่อตรง 19">
            <a:extLst>
              <a:ext uri="{FF2B5EF4-FFF2-40B4-BE49-F238E27FC236}">
                <a16:creationId xmlns="" xmlns:a16="http://schemas.microsoft.com/office/drawing/2014/main" id="{82FC567D-DF43-40EF-A533-EA08F3D09C9B}"/>
              </a:ext>
            </a:extLst>
          </p:cNvPr>
          <p:cNvCxnSpPr>
            <a:cxnSpLocks/>
          </p:cNvCxnSpPr>
          <p:nvPr/>
        </p:nvCxnSpPr>
        <p:spPr>
          <a:xfrm>
            <a:off x="8359846" y="3042450"/>
            <a:ext cx="0" cy="227215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กล่องข้อความ 20">
            <a:extLst>
              <a:ext uri="{FF2B5EF4-FFF2-40B4-BE49-F238E27FC236}">
                <a16:creationId xmlns="" xmlns:a16="http://schemas.microsoft.com/office/drawing/2014/main" id="{2800743F-FCCA-44CE-9A06-F279C80AF8D4}"/>
              </a:ext>
            </a:extLst>
          </p:cNvPr>
          <p:cNvSpPr txBox="1"/>
          <p:nvPr/>
        </p:nvSpPr>
        <p:spPr>
          <a:xfrm>
            <a:off x="7028191" y="1183765"/>
            <a:ext cx="1709122" cy="120032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เยี่ยมหลังคลอด</a:t>
            </a:r>
          </a:p>
          <a:p>
            <a:pPr algn="ctr" defTabSz="457200"/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b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วางแผนครอบครัว</a:t>
            </a:r>
          </a:p>
        </p:txBody>
      </p:sp>
      <p:cxnSp>
        <p:nvCxnSpPr>
          <p:cNvPr id="23" name="ลูกศรเชื่อมต่อแบบตรง 22">
            <a:extLst>
              <a:ext uri="{FF2B5EF4-FFF2-40B4-BE49-F238E27FC236}">
                <a16:creationId xmlns="" xmlns:a16="http://schemas.microsoft.com/office/drawing/2014/main" id="{F1D7DAB6-98C0-4E6C-AB8F-DC470001112E}"/>
              </a:ext>
            </a:extLst>
          </p:cNvPr>
          <p:cNvCxnSpPr>
            <a:cxnSpLocks/>
          </p:cNvCxnSpPr>
          <p:nvPr/>
        </p:nvCxnSpPr>
        <p:spPr>
          <a:xfrm>
            <a:off x="7927583" y="2403455"/>
            <a:ext cx="0" cy="688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กล่องข้อความ 2">
            <a:extLst>
              <a:ext uri="{FF2B5EF4-FFF2-40B4-BE49-F238E27FC236}">
                <a16:creationId xmlns="" xmlns:a16="http://schemas.microsoft.com/office/drawing/2014/main" id="{1700EC88-EACD-47C5-A84F-D399025D1557}"/>
              </a:ext>
            </a:extLst>
          </p:cNvPr>
          <p:cNvSpPr txBox="1"/>
          <p:nvPr/>
        </p:nvSpPr>
        <p:spPr>
          <a:xfrm>
            <a:off x="1723516" y="3463635"/>
            <a:ext cx="100219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1800" b="1" dirty="0">
                <a:solidFill>
                  <a:prstClr val="white"/>
                </a:solidFill>
              </a:rPr>
              <a:t>&lt;12wks</a:t>
            </a:r>
            <a:endParaRPr lang="th-TH" sz="1800" b="1" dirty="0">
              <a:solidFill>
                <a:prstClr val="white"/>
              </a:solidFill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="" xmlns:a16="http://schemas.microsoft.com/office/drawing/2014/main" id="{2C6B85D2-122D-4FBA-9EBF-34AC8E55E44F}"/>
              </a:ext>
            </a:extLst>
          </p:cNvPr>
          <p:cNvSpPr txBox="1"/>
          <p:nvPr/>
        </p:nvSpPr>
        <p:spPr>
          <a:xfrm>
            <a:off x="2867900" y="3469979"/>
            <a:ext cx="122020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1800" b="1" dirty="0">
                <a:solidFill>
                  <a:prstClr val="white"/>
                </a:solidFill>
              </a:rPr>
              <a:t>16-20wks</a:t>
            </a:r>
            <a:endParaRPr lang="th-TH" sz="1800" b="1" dirty="0">
              <a:solidFill>
                <a:prstClr val="white"/>
              </a:solidFill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E636602C-2437-4586-B724-87376FF1B959}"/>
              </a:ext>
            </a:extLst>
          </p:cNvPr>
          <p:cNvSpPr txBox="1"/>
          <p:nvPr/>
        </p:nvSpPr>
        <p:spPr>
          <a:xfrm>
            <a:off x="4045534" y="3489374"/>
            <a:ext cx="122020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1800" b="1" dirty="0">
                <a:solidFill>
                  <a:prstClr val="white"/>
                </a:solidFill>
              </a:rPr>
              <a:t>24-28wks</a:t>
            </a:r>
            <a:endParaRPr lang="th-TH" sz="1800" b="1" dirty="0">
              <a:solidFill>
                <a:prstClr val="white"/>
              </a:solidFill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70E59E82-D6D9-4AFE-BEC3-1931FEA3F740}"/>
              </a:ext>
            </a:extLst>
          </p:cNvPr>
          <p:cNvSpPr txBox="1"/>
          <p:nvPr/>
        </p:nvSpPr>
        <p:spPr>
          <a:xfrm>
            <a:off x="5256421" y="3508774"/>
            <a:ext cx="122020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1800" b="1" dirty="0">
                <a:solidFill>
                  <a:prstClr val="white"/>
                </a:solidFill>
              </a:rPr>
              <a:t>30-34wks</a:t>
            </a:r>
            <a:endParaRPr lang="th-TH" sz="1800" b="1" dirty="0">
              <a:solidFill>
                <a:prstClr val="white"/>
              </a:solidFill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="" xmlns:a16="http://schemas.microsoft.com/office/drawing/2014/main" id="{BEA801CD-B279-49F8-BB69-C4A23F288853}"/>
              </a:ext>
            </a:extLst>
          </p:cNvPr>
          <p:cNvSpPr txBox="1"/>
          <p:nvPr/>
        </p:nvSpPr>
        <p:spPr>
          <a:xfrm>
            <a:off x="6428512" y="3511549"/>
            <a:ext cx="122020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1800" b="1" dirty="0">
                <a:solidFill>
                  <a:prstClr val="white"/>
                </a:solidFill>
              </a:rPr>
              <a:t>36-40wks</a:t>
            </a:r>
            <a:endParaRPr lang="th-TH" sz="1800" b="1" dirty="0">
              <a:solidFill>
                <a:prstClr val="white"/>
              </a:solidFill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="" xmlns:a16="http://schemas.microsoft.com/office/drawing/2014/main" id="{83588F12-14B7-43FD-90C4-B626016E9D26}"/>
              </a:ext>
            </a:extLst>
          </p:cNvPr>
          <p:cNvSpPr txBox="1"/>
          <p:nvPr/>
        </p:nvSpPr>
        <p:spPr>
          <a:xfrm>
            <a:off x="7492541" y="3768221"/>
            <a:ext cx="98456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1800" b="1" dirty="0">
                <a:solidFill>
                  <a:prstClr val="white"/>
                </a:solidFill>
              </a:rPr>
              <a:t>42days</a:t>
            </a:r>
            <a:endParaRPr lang="th-TH" sz="1800" b="1" dirty="0">
              <a:solidFill>
                <a:prstClr val="white"/>
              </a:solidFill>
            </a:endParaRPr>
          </a:p>
        </p:txBody>
      </p:sp>
      <p:sp>
        <p:nvSpPr>
          <p:cNvPr id="28" name="วงเล็บปีกกาขวา 27">
            <a:extLst>
              <a:ext uri="{FF2B5EF4-FFF2-40B4-BE49-F238E27FC236}">
                <a16:creationId xmlns="" xmlns:a16="http://schemas.microsoft.com/office/drawing/2014/main" id="{8761FC34-2ED8-4D45-A81F-60D9D40E4123}"/>
              </a:ext>
            </a:extLst>
          </p:cNvPr>
          <p:cNvSpPr/>
          <p:nvPr/>
        </p:nvSpPr>
        <p:spPr>
          <a:xfrm rot="5400000">
            <a:off x="7736390" y="3111724"/>
            <a:ext cx="318655" cy="806360"/>
          </a:xfrm>
          <a:prstGeom prst="rightBrace">
            <a:avLst>
              <a:gd name="adj1" fmla="val 45438"/>
              <a:gd name="adj2" fmla="val 5212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="" xmlns:a16="http://schemas.microsoft.com/office/drawing/2014/main" id="{1E99F7FD-ED50-4C66-9339-4795B9FC74B6}"/>
              </a:ext>
            </a:extLst>
          </p:cNvPr>
          <p:cNvSpPr txBox="1"/>
          <p:nvPr/>
        </p:nvSpPr>
        <p:spPr>
          <a:xfrm>
            <a:off x="853440" y="3785058"/>
            <a:ext cx="183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h-TH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ปัญหาในปัจจุบัน</a:t>
            </a:r>
            <a:endParaRPr lang="th-TH" sz="20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="" xmlns:a16="http://schemas.microsoft.com/office/drawing/2014/main" id="{5E136781-A6EF-48C7-B60B-99C07349FEF4}"/>
              </a:ext>
            </a:extLst>
          </p:cNvPr>
          <p:cNvSpPr txBox="1"/>
          <p:nvPr/>
        </p:nvSpPr>
        <p:spPr>
          <a:xfrm>
            <a:off x="883918" y="4247800"/>
            <a:ext cx="62680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หน่วยงานที่บันทึกคนในเขต กับ หน่วยที่รับฝากครรภ์  บันทึกเลขบัตรประชาชนตรงกันหรือไม่</a:t>
            </a: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b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การฝากครรภ์ปัจจุบันส่วนใหญ่ฝากคลินิกที่ไม่ได้ส่ง </a:t>
            </a: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43 </a:t>
            </a:r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แฟ้ม ก็ขึ้นอยู่กับหน่วยงานที่บันทึกคน</a:t>
            </a:r>
            <a:b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ในเขตรับผิดชอบเก็บความครอบคลุมมาบันทึกหรือไม่</a:t>
            </a: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defTabSz="457200"/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หากบันทึกแล้วข้อมูลถูกส่งออกมาใน </a:t>
            </a: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43 </a:t>
            </a:r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แฟ้ม เข้าสู่ระบบ </a:t>
            </a: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</a:t>
            </a: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? </a:t>
            </a:r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เนื่องจากส่วนใหญ่เก็บ</a:t>
            </a:r>
            <a:b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มาบันทึกเมื่อคลอดแล้ว ย้อนประวัติไปตั้งแต่ฝากครรภ์ครั้งแรก  หากไม่มีการส่งประวัติย้อนหลัง</a:t>
            </a:r>
            <a:b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ข้อมูลในระบบ </a:t>
            </a: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43 </a:t>
            </a:r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แฟ้ม และ </a:t>
            </a: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ก็จะไม่มีด้วย</a:t>
            </a: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ส่วนใหญ่ผู้ปฏิบัติงานจะมองแต่ผลงานใน </a:t>
            </a: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HIS </a:t>
            </a:r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ตัวเองไม่มองเป้าหมายผลงานใน </a:t>
            </a: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endParaRPr lang="th-TH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7876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>
            <a:extLst>
              <a:ext uri="{FF2B5EF4-FFF2-40B4-BE49-F238E27FC236}">
                <a16:creationId xmlns="" xmlns:a16="http://schemas.microsoft.com/office/drawing/2014/main" id="{801284D7-CFF1-433B-A86C-94F1A059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29" y="57558"/>
            <a:ext cx="7537737" cy="939966"/>
          </a:xfrm>
        </p:spPr>
        <p:txBody>
          <a:bodyPr/>
          <a:lstStyle/>
          <a:p>
            <a:r>
              <a:rPr lang="th-TH" sz="4400" dirty="0">
                <a:solidFill>
                  <a:schemeClr val="bg1"/>
                </a:solidFill>
              </a:rPr>
              <a:t>ปัญหาอุปสรรค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="" xmlns:a16="http://schemas.microsoft.com/office/drawing/2014/main" id="{76FED8F1-8C21-4ECD-905D-6C7E35605ADB}"/>
              </a:ext>
            </a:extLst>
          </p:cNvPr>
          <p:cNvSpPr txBox="1"/>
          <p:nvPr/>
        </p:nvSpPr>
        <p:spPr>
          <a:xfrm>
            <a:off x="711201" y="1165420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h-TH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การบันทึกข้อมูลและการส่งข้อมูล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="" xmlns:a16="http://schemas.microsoft.com/office/drawing/2014/main" id="{9E7E3DC2-60EA-4A14-BEFB-52250F5885BB}"/>
              </a:ext>
            </a:extLst>
          </p:cNvPr>
          <p:cNvSpPr txBox="1"/>
          <p:nvPr/>
        </p:nvSpPr>
        <p:spPr>
          <a:xfrm>
            <a:off x="639483" y="1889446"/>
            <a:ext cx="80319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prstClr val="white"/>
                </a:solidFill>
              </a:rPr>
              <a:t>การเก็บข้อมูลมาบันทึกย้อนหลัง  โดยปัจจุบัน ส่วนใหญ่หญิงตั้งครรภ์จะไปรับบริการฝากครรภ์กับคลิกน</a:t>
            </a:r>
            <a:r>
              <a:rPr lang="th-TH" b="1" dirty="0" err="1">
                <a:solidFill>
                  <a:prstClr val="white"/>
                </a:solidFill>
              </a:rPr>
              <a:t>ิก</a:t>
            </a:r>
            <a:r>
              <a:rPr lang="th-TH" b="1" dirty="0">
                <a:solidFill>
                  <a:prstClr val="white"/>
                </a:solidFill>
              </a:rPr>
              <a:t>เอกชน ที่ไม่ส่งข้อมูล </a:t>
            </a:r>
            <a:r>
              <a:rPr lang="en-US" b="1" dirty="0">
                <a:solidFill>
                  <a:prstClr val="white"/>
                </a:solidFill>
              </a:rPr>
              <a:t>43 </a:t>
            </a:r>
            <a:r>
              <a:rPr lang="th-TH" b="1" dirty="0">
                <a:solidFill>
                  <a:prstClr val="white"/>
                </a:solidFill>
              </a:rPr>
              <a:t>แฟ้ม ทำให้หน่วยบริการเจ้าของพื้นที่รับผิดชอบต้องเก็บข้อมูลมาบันทึกความครอบคลุมการได้รับบริการ  </a:t>
            </a:r>
            <a:r>
              <a:rPr lang="en-US" b="1" dirty="0">
                <a:solidFill>
                  <a:prstClr val="white"/>
                </a:solidFill>
              </a:rPr>
              <a:t/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th-TH" b="1" dirty="0">
                <a:solidFill>
                  <a:srgbClr val="FF0000"/>
                </a:solidFill>
              </a:rPr>
              <a:t>ส่วนการรับบริการในภาครัฐที่ส่ง </a:t>
            </a:r>
            <a:r>
              <a:rPr lang="en-US" b="1" dirty="0">
                <a:solidFill>
                  <a:srgbClr val="FF0000"/>
                </a:solidFill>
              </a:rPr>
              <a:t>43 </a:t>
            </a:r>
            <a:r>
              <a:rPr lang="th-TH" b="1" dirty="0">
                <a:solidFill>
                  <a:srgbClr val="FF0000"/>
                </a:solidFill>
              </a:rPr>
              <a:t>แฟ้ม </a:t>
            </a:r>
            <a:r>
              <a:rPr lang="en-US" b="1" dirty="0">
                <a:solidFill>
                  <a:srgbClr val="FF0000"/>
                </a:solidFill>
              </a:rPr>
              <a:t>HDC </a:t>
            </a:r>
            <a:r>
              <a:rPr lang="th-TH" b="1" dirty="0">
                <a:solidFill>
                  <a:srgbClr val="FF0000"/>
                </a:solidFill>
              </a:rPr>
              <a:t>จะเชื่อมโยงประวัติมาให้ทั้งหมดโดยเชื่อมโยงตามเลขบัตรประชาชน (ในจังหวัด)</a:t>
            </a: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prstClr val="white"/>
                </a:solidFill>
              </a:rPr>
              <a:t>เนื่องจากการตามกรณีดังกล่าวข้างต้น ได้รับบริการก่อนวันที่บันทึกข้อมูล เพราะฉนั้นหน่วยบริการต้องมีการส่งข้อมูลที่บันทึกย้อนหลังไปถึงวันที่ผู้ตั้งครรภ์ไปรับบริการมาด้วย  จึงจะทำให้ระบบ </a:t>
            </a:r>
            <a:r>
              <a:rPr lang="en-US" b="1" dirty="0">
                <a:solidFill>
                  <a:prstClr val="white"/>
                </a:solidFill>
              </a:rPr>
              <a:t>HDC </a:t>
            </a:r>
            <a:r>
              <a:rPr lang="th-TH" b="1" dirty="0">
                <a:solidFill>
                  <a:prstClr val="white"/>
                </a:solidFill>
              </a:rPr>
              <a:t>มีประวัติครบถ้วนตามที่หน่วยบริการบันทึก</a:t>
            </a:r>
            <a:br>
              <a:rPr lang="th-TH" b="1" dirty="0">
                <a:solidFill>
                  <a:prstClr val="white"/>
                </a:solidFill>
              </a:rPr>
            </a:br>
            <a:endParaRPr lang="th-TH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75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66"/>
          </a:xfrm>
        </p:spPr>
        <p:txBody>
          <a:bodyPr anchor="ctr"/>
          <a:lstStyle/>
          <a:p>
            <a:pPr algn="ctr"/>
            <a:r>
              <a:rPr lang="th-TH" dirty="0"/>
              <a:t>กลุ่มรายงานมาตรฐาน “อนามัยแม่และเด็ก”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D66997DC-BB47-4AF8-AC30-435E20A76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599"/>
            <a:ext cx="9144000" cy="580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19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9216" y="98421"/>
            <a:ext cx="6251303" cy="1049235"/>
          </a:xfrm>
        </p:spPr>
        <p:txBody>
          <a:bodyPr/>
          <a:lstStyle/>
          <a:p>
            <a:pPr algn="ctr"/>
            <a:r>
              <a:rPr lang="th-TH" dirty="0">
                <a:solidFill>
                  <a:schemeClr val="bg1"/>
                </a:solidFill>
              </a:rPr>
              <a:t>แฟ้มหลักของอนามัยมารดา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81050" y="1147656"/>
            <a:ext cx="7962117" cy="50340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3200" u="sng" dirty="0">
                <a:solidFill>
                  <a:schemeClr val="accent3"/>
                </a:solidFill>
              </a:rPr>
              <a:t>ขณะตั้งครรภ์  </a:t>
            </a:r>
            <a:endParaRPr lang="en-US" sz="3200" u="sng" dirty="0">
              <a:solidFill>
                <a:schemeClr val="accent3"/>
              </a:solidFill>
            </a:endParaRPr>
          </a:p>
          <a:p>
            <a:pPr lvl="1"/>
            <a:r>
              <a:rPr lang="th-TH" sz="2800" dirty="0"/>
              <a:t>แฟ้ม </a:t>
            </a:r>
            <a:r>
              <a:rPr lang="en-US" sz="2800" dirty="0"/>
              <a:t>ANC   </a:t>
            </a:r>
            <a:r>
              <a:rPr lang="th-TH" sz="2800" dirty="0"/>
              <a:t>เก็บประวัติ</a:t>
            </a:r>
            <a:r>
              <a:rPr lang="th-TH" sz="2800" dirty="0">
                <a:solidFill>
                  <a:srgbClr val="FF0000"/>
                </a:solidFill>
              </a:rPr>
              <a:t>ทุกครั้ง</a:t>
            </a:r>
            <a:r>
              <a:rPr lang="th-TH" sz="2800" dirty="0"/>
              <a:t>ที่มาฝากครรภ์ </a:t>
            </a:r>
            <a:r>
              <a:rPr lang="th-TH" sz="2800" dirty="0">
                <a:solidFill>
                  <a:srgbClr val="FF0000"/>
                </a:solidFill>
              </a:rPr>
              <a:t>และสามารถเก็บที่ฝากครรภ์ที่อื่นมาลงแบบความครอบคลุมได้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th-TH" sz="2800" dirty="0"/>
              <a:t>แฟ้ม </a:t>
            </a:r>
            <a:r>
              <a:rPr lang="en-US" sz="2800" dirty="0"/>
              <a:t>PRENATAL</a:t>
            </a:r>
            <a:r>
              <a:rPr lang="th-TH" sz="2800" dirty="0"/>
              <a:t> เก็บประวัติทั่วไปของหญิงตั้งครรภ์ </a:t>
            </a:r>
            <a:r>
              <a:rPr lang="th-TH" sz="2800" dirty="0">
                <a:solidFill>
                  <a:srgbClr val="FF0000"/>
                </a:solidFill>
              </a:rPr>
              <a:t>หนึ่งคน หนึ่งท้อง จะมีเพียงหนึ่งรายการ(</a:t>
            </a:r>
            <a:r>
              <a:rPr lang="en-US" sz="2800" dirty="0">
                <a:solidFill>
                  <a:srgbClr val="FF0000"/>
                </a:solidFill>
              </a:rPr>
              <a:t>1 Record</a:t>
            </a:r>
            <a:r>
              <a:rPr lang="th-TH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Per Gravida </a:t>
            </a:r>
            <a:r>
              <a:rPr lang="th-TH" sz="2800" dirty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sz="3200" u="sng" dirty="0">
                <a:solidFill>
                  <a:schemeClr val="accent3"/>
                </a:solidFill>
              </a:rPr>
              <a:t>การคลอด/สิ้นสุดการตั้งครรภ์</a:t>
            </a:r>
            <a:r>
              <a:rPr lang="th-TH" sz="3200" dirty="0">
                <a:solidFill>
                  <a:schemeClr val="accent3"/>
                </a:solidFill>
              </a:rPr>
              <a:t> </a:t>
            </a:r>
            <a:endParaRPr lang="en-US" sz="3200" dirty="0">
              <a:solidFill>
                <a:schemeClr val="accent3"/>
              </a:solidFill>
            </a:endParaRPr>
          </a:p>
          <a:p>
            <a:pPr lvl="1"/>
            <a:r>
              <a:rPr lang="th-TH" sz="2800" dirty="0">
                <a:solidFill>
                  <a:schemeClr val="tx1"/>
                </a:solidFill>
              </a:rPr>
              <a:t>แฟ้ม </a:t>
            </a:r>
            <a:r>
              <a:rPr lang="en-US" sz="2800" dirty="0">
                <a:solidFill>
                  <a:schemeClr val="tx1"/>
                </a:solidFill>
              </a:rPr>
              <a:t>LABOR </a:t>
            </a:r>
            <a:r>
              <a:rPr lang="en-US" sz="2800" dirty="0">
                <a:solidFill>
                  <a:srgbClr val="FF0000"/>
                </a:solidFill>
              </a:rPr>
              <a:t>###</a:t>
            </a:r>
            <a:r>
              <a:rPr lang="th-TH" sz="2800" dirty="0">
                <a:solidFill>
                  <a:srgbClr val="FF0000"/>
                </a:solidFill>
              </a:rPr>
              <a:t>เป็นแฟ้มหลักในการเชื่อมโยงประวัติ</a:t>
            </a:r>
            <a:r>
              <a:rPr lang="en-US" sz="2800" dirty="0">
                <a:solidFill>
                  <a:srgbClr val="FF0000"/>
                </a:solidFill>
              </a:rPr>
              <a:t>###</a:t>
            </a:r>
          </a:p>
          <a:p>
            <a:pPr marL="0" indent="0">
              <a:buNone/>
            </a:pPr>
            <a:r>
              <a:rPr lang="th-TH" sz="3200" u="sng" dirty="0">
                <a:solidFill>
                  <a:schemeClr val="accent3"/>
                </a:solidFill>
              </a:rPr>
              <a:t>หลังคลอด</a:t>
            </a:r>
            <a:endParaRPr lang="en-US" sz="3200" u="sng" dirty="0">
              <a:solidFill>
                <a:schemeClr val="accent3"/>
              </a:solidFill>
            </a:endParaRPr>
          </a:p>
          <a:p>
            <a:pPr lvl="1"/>
            <a:r>
              <a:rPr lang="th-TH" sz="2800" dirty="0"/>
              <a:t>แฟ้ม </a:t>
            </a:r>
            <a:r>
              <a:rPr lang="en-US" sz="2800" dirty="0"/>
              <a:t>POSTNATAL  </a:t>
            </a:r>
            <a:r>
              <a:rPr lang="th-TH" sz="2800" dirty="0"/>
              <a:t>เก็บประวัติการดูแลมารดาหลังคลอด </a:t>
            </a:r>
            <a:r>
              <a:rPr lang="th-TH" sz="2800" dirty="0">
                <a:solidFill>
                  <a:srgbClr val="FF0000"/>
                </a:solidFill>
              </a:rPr>
              <a:t>หนึ่งคน หนึ่งท้อง จะมีเพียงหนึ่งรายการ(</a:t>
            </a:r>
            <a:r>
              <a:rPr lang="en-US" sz="2800" dirty="0">
                <a:solidFill>
                  <a:srgbClr val="FF0000"/>
                </a:solidFill>
              </a:rPr>
              <a:t>1 Record</a:t>
            </a:r>
            <a:r>
              <a:rPr lang="th-TH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Per Gravida </a:t>
            </a:r>
            <a:r>
              <a:rPr lang="th-TH" sz="2800" dirty="0">
                <a:solidFill>
                  <a:srgbClr val="FF0000"/>
                </a:solidFill>
              </a:rPr>
              <a:t>) เก็บแบบความครอบคลุมได้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th-TH" sz="2800" dirty="0"/>
              <a:t>แฟ้ม </a:t>
            </a:r>
            <a:r>
              <a:rPr lang="en-US" sz="2800" dirty="0"/>
              <a:t>FP </a:t>
            </a:r>
            <a:r>
              <a:rPr lang="th-TH" sz="2800" dirty="0"/>
              <a:t>เก็บประวัติการวางแผนครอบครัว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5761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3516" y="0"/>
            <a:ext cx="6251303" cy="104923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ข้อมูลสำคัญในแต่ละแฟ้มข้อมูล อนามัยมารดา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u="sng" dirty="0"/>
              <a:t>แฟ้ม </a:t>
            </a:r>
            <a:r>
              <a:rPr lang="en-US" u="sng" dirty="0"/>
              <a:t>ANC</a:t>
            </a:r>
            <a:r>
              <a:rPr lang="th-TH" u="sng" dirty="0"/>
              <a:t> </a:t>
            </a:r>
          </a:p>
          <a:p>
            <a:r>
              <a:rPr lang="en-US" dirty="0"/>
              <a:t>DATE_SERV </a:t>
            </a:r>
            <a:r>
              <a:rPr lang="th-TH" dirty="0"/>
              <a:t>วันที่รับบริการฝากครรภ์</a:t>
            </a:r>
          </a:p>
          <a:p>
            <a:r>
              <a:rPr lang="en-US" dirty="0"/>
              <a:t>GRAVIDA </a:t>
            </a:r>
            <a:r>
              <a:rPr lang="th-TH" dirty="0"/>
              <a:t>ครรภ์ที่</a:t>
            </a:r>
            <a:r>
              <a:rPr lang="en-US" dirty="0"/>
              <a:t> </a:t>
            </a:r>
            <a:r>
              <a:rPr lang="th-TH" dirty="0"/>
              <a:t>(ท้อง </a:t>
            </a:r>
            <a:r>
              <a:rPr lang="en-US" dirty="0"/>
              <a:t>1,2,3</a:t>
            </a:r>
            <a:r>
              <a:rPr lang="th-TH" dirty="0"/>
              <a:t>)</a:t>
            </a:r>
          </a:p>
          <a:p>
            <a:r>
              <a:rPr lang="en-US" dirty="0"/>
              <a:t>GA </a:t>
            </a:r>
            <a:r>
              <a:rPr lang="th-TH" dirty="0"/>
              <a:t>อายุครรภ์ ณ วันที่รับบริการฝากครรภ์</a:t>
            </a:r>
          </a:p>
          <a:p>
            <a:r>
              <a:rPr lang="en-US" dirty="0"/>
              <a:t>ANCPLACE </a:t>
            </a:r>
            <a:r>
              <a:rPr lang="th-TH" dirty="0"/>
              <a:t>รหัสสถานพยาบาลที่รับบริการฝากครรภ์</a:t>
            </a:r>
          </a:p>
          <a:p>
            <a:pPr marL="0" indent="0">
              <a:buNone/>
            </a:pPr>
            <a:r>
              <a:rPr lang="th-TH" u="sng" dirty="0"/>
              <a:t>แฟ้ม </a:t>
            </a:r>
            <a:r>
              <a:rPr lang="en-US" u="sng" dirty="0"/>
              <a:t>PRENATAL</a:t>
            </a:r>
            <a:endParaRPr lang="th-TH" u="sng" dirty="0"/>
          </a:p>
          <a:p>
            <a:r>
              <a:rPr lang="en-US" dirty="0"/>
              <a:t>GRAVIDA </a:t>
            </a:r>
            <a:r>
              <a:rPr lang="th-TH" dirty="0"/>
              <a:t>ครรภ์ที่</a:t>
            </a:r>
            <a:r>
              <a:rPr lang="en-US" dirty="0"/>
              <a:t> </a:t>
            </a:r>
            <a:r>
              <a:rPr lang="th-TH" dirty="0"/>
              <a:t>(ท้อง </a:t>
            </a:r>
            <a:r>
              <a:rPr lang="en-US" dirty="0"/>
              <a:t>1,2,3</a:t>
            </a:r>
            <a:r>
              <a:rPr lang="th-TH" dirty="0"/>
              <a:t>)</a:t>
            </a:r>
            <a:endParaRPr lang="en-US" dirty="0"/>
          </a:p>
          <a:p>
            <a:r>
              <a:rPr lang="en-US" dirty="0"/>
              <a:t>DATE_HCT </a:t>
            </a:r>
            <a:r>
              <a:rPr lang="th-TH" dirty="0"/>
              <a:t>วันที่ตรวจ </a:t>
            </a:r>
            <a:r>
              <a:rPr lang="en-US" dirty="0"/>
              <a:t>HCT</a:t>
            </a:r>
          </a:p>
          <a:p>
            <a:r>
              <a:rPr lang="en-US" dirty="0"/>
              <a:t>HCT_RESULT </a:t>
            </a:r>
            <a:r>
              <a:rPr lang="th-TH" dirty="0"/>
              <a:t>ผล </a:t>
            </a:r>
            <a:r>
              <a:rPr lang="en-US" dirty="0"/>
              <a:t>HCT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54451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624466" y="0"/>
            <a:ext cx="6251303" cy="104923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ข้อมูลสำคัญในแต่ละแฟ้มข้อมูล อนามัยมารดา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377863"/>
            <a:ext cx="7537738" cy="5213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/>
              <a:t>แฟ้ม </a:t>
            </a:r>
            <a:r>
              <a:rPr lang="en-US" u="sng" dirty="0"/>
              <a:t>LABOR</a:t>
            </a:r>
          </a:p>
          <a:p>
            <a:r>
              <a:rPr lang="en-US" dirty="0"/>
              <a:t>GRAVIDA </a:t>
            </a:r>
            <a:r>
              <a:rPr lang="th-TH" dirty="0"/>
              <a:t>ครรภ์ที่</a:t>
            </a:r>
            <a:r>
              <a:rPr lang="en-US" dirty="0"/>
              <a:t> </a:t>
            </a:r>
            <a:r>
              <a:rPr lang="th-TH" dirty="0"/>
              <a:t>(ท้อง </a:t>
            </a:r>
            <a:r>
              <a:rPr lang="en-US" dirty="0"/>
              <a:t>1,2,3</a:t>
            </a:r>
            <a:r>
              <a:rPr lang="th-TH" dirty="0"/>
              <a:t>)</a:t>
            </a:r>
            <a:endParaRPr lang="en-US" dirty="0"/>
          </a:p>
          <a:p>
            <a:r>
              <a:rPr lang="en-US" dirty="0"/>
              <a:t>BDATE </a:t>
            </a:r>
            <a:r>
              <a:rPr lang="th-TH" dirty="0"/>
              <a:t>วันคลอด / วันสิ้นสุดการตั้งครรภ์</a:t>
            </a:r>
            <a:endParaRPr lang="en-US" dirty="0"/>
          </a:p>
          <a:p>
            <a:r>
              <a:rPr lang="en-US" dirty="0"/>
              <a:t>BRESULT </a:t>
            </a:r>
            <a:r>
              <a:rPr lang="th-TH" dirty="0"/>
              <a:t>ผลสิ้นสุดการตั้งครรภ์ </a:t>
            </a:r>
            <a:r>
              <a:rPr lang="en-US" dirty="0"/>
              <a:t>ICD -10 TM</a:t>
            </a:r>
          </a:p>
          <a:p>
            <a:r>
              <a:rPr lang="en-US" dirty="0"/>
              <a:t>BHOSP  </a:t>
            </a:r>
            <a:r>
              <a:rPr lang="th-TH" dirty="0"/>
              <a:t>รหัสสถานพยาบาลที่คลอด</a:t>
            </a:r>
            <a:endParaRPr lang="en-US" dirty="0"/>
          </a:p>
          <a:p>
            <a:r>
              <a:rPr lang="en-US" dirty="0"/>
              <a:t>BTYPE </a:t>
            </a:r>
            <a:r>
              <a:rPr lang="th-TH" dirty="0"/>
              <a:t>วิธีการคลอด/สิ้นสุดการตั้งครรภ์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1 = NORMAL, 2 = CESAREAN, 3 = VACUUM, 4 = FORCEPS,5 = </a:t>
            </a:r>
            <a:r>
              <a:rPr lang="th-TH" sz="2000" dirty="0"/>
              <a:t>ท่าก้น</a:t>
            </a:r>
            <a:r>
              <a:rPr lang="th-TH" sz="2000" dirty="0">
                <a:solidFill>
                  <a:srgbClr val="FF0000"/>
                </a:solidFill>
              </a:rPr>
              <a:t>, 6 = </a:t>
            </a:r>
            <a:r>
              <a:rPr lang="en-US" sz="2000" dirty="0">
                <a:solidFill>
                  <a:srgbClr val="FF0000"/>
                </a:solidFill>
              </a:rPr>
              <a:t>ABORTION</a:t>
            </a:r>
          </a:p>
          <a:p>
            <a:r>
              <a:rPr lang="en-US" dirty="0"/>
              <a:t>LBORN </a:t>
            </a:r>
            <a:r>
              <a:rPr lang="th-TH" dirty="0"/>
              <a:t>จำนวนเด็กเกิดมีชีพ</a:t>
            </a:r>
            <a:endParaRPr lang="en-US" dirty="0"/>
          </a:p>
          <a:p>
            <a:r>
              <a:rPr lang="en-US" dirty="0"/>
              <a:t>SBORN </a:t>
            </a:r>
            <a:r>
              <a:rPr lang="th-TH" dirty="0"/>
              <a:t>จำนวนเด็กเกิดไร้ชีพ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12543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557791" y="87032"/>
            <a:ext cx="6251303" cy="104923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ข้อมูลสำคัญในแต่ละแฟ้มข้อมูล อนามัยมารดา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258338"/>
            <a:ext cx="7537738" cy="49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/>
              <a:t>แฟ้ม </a:t>
            </a:r>
            <a:r>
              <a:rPr lang="en-US" u="sng" dirty="0"/>
              <a:t>POSNATAL</a:t>
            </a:r>
          </a:p>
          <a:p>
            <a:r>
              <a:rPr lang="en-US" dirty="0"/>
              <a:t>GRAVIDA </a:t>
            </a:r>
            <a:r>
              <a:rPr lang="th-TH" dirty="0"/>
              <a:t>ครรภ์ที่</a:t>
            </a:r>
            <a:r>
              <a:rPr lang="en-US" dirty="0"/>
              <a:t> </a:t>
            </a:r>
            <a:r>
              <a:rPr lang="th-TH" dirty="0"/>
              <a:t>(ท้อง </a:t>
            </a:r>
            <a:r>
              <a:rPr lang="en-US" dirty="0"/>
              <a:t>1,2,3</a:t>
            </a:r>
            <a:r>
              <a:rPr lang="th-TH" dirty="0"/>
              <a:t>)</a:t>
            </a:r>
            <a:endParaRPr lang="en-US" dirty="0"/>
          </a:p>
          <a:p>
            <a:r>
              <a:rPr lang="en-US" dirty="0"/>
              <a:t>BDATE </a:t>
            </a:r>
            <a:r>
              <a:rPr lang="th-TH" dirty="0"/>
              <a:t>วันคลอด / วันสิ้นสุดการตั้งครรภ์</a:t>
            </a:r>
            <a:endParaRPr lang="en-US" dirty="0"/>
          </a:p>
          <a:p>
            <a:r>
              <a:rPr lang="en-US" dirty="0"/>
              <a:t>PPCARE </a:t>
            </a:r>
            <a:r>
              <a:rPr lang="th-TH" dirty="0"/>
              <a:t>วันที่ดูแลมารดาหลังคลอด</a:t>
            </a:r>
            <a:endParaRPr lang="en-US" dirty="0"/>
          </a:p>
          <a:p>
            <a:r>
              <a:rPr lang="en-US" dirty="0"/>
              <a:t>PPPLACE </a:t>
            </a:r>
            <a:r>
              <a:rPr lang="th-TH" dirty="0"/>
              <a:t>รหัสสถานพยาบาลที่ดูแลมารดา</a:t>
            </a:r>
            <a:endParaRPr lang="en-US" dirty="0"/>
          </a:p>
          <a:p>
            <a:pPr marL="0" indent="0">
              <a:buNone/>
            </a:pPr>
            <a:r>
              <a:rPr lang="th-TH" u="sng" dirty="0"/>
              <a:t>แฟ้ม </a:t>
            </a:r>
            <a:r>
              <a:rPr lang="en-US" u="sng" dirty="0"/>
              <a:t>FP</a:t>
            </a:r>
          </a:p>
          <a:p>
            <a:r>
              <a:rPr lang="en-US" dirty="0"/>
              <a:t>DATE_SERV </a:t>
            </a:r>
            <a:r>
              <a:rPr lang="th-TH" dirty="0"/>
              <a:t>วันที่รับบริการ</a:t>
            </a:r>
          </a:p>
          <a:p>
            <a:r>
              <a:rPr lang="en-US" dirty="0"/>
              <a:t>FPTYPE </a:t>
            </a:r>
            <a:r>
              <a:rPr lang="th-TH" dirty="0"/>
              <a:t>รหัสวิธีการคุมกำ</a:t>
            </a:r>
            <a:r>
              <a:rPr lang="th-TH" dirty="0" err="1"/>
              <a:t>เเนิด</a:t>
            </a:r>
            <a:r>
              <a:rPr lang="en-US" dirty="0"/>
              <a:t> 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>1 = ยาเม็ด , 2 = ยาฉีด , 3 = ห่วงอนามัย , 4 = ยาฝัง, 5 = ถุงยางอนามัย</a:t>
            </a:r>
            <a:r>
              <a:rPr lang="en-US" dirty="0"/>
              <a:t>,</a:t>
            </a:r>
            <a:r>
              <a:rPr lang="th-TH" dirty="0"/>
              <a:t>6 = หมันชาย, 7 = หมันหญิง</a:t>
            </a:r>
          </a:p>
        </p:txBody>
      </p:sp>
    </p:spTree>
    <p:extLst>
      <p:ext uri="{BB962C8B-B14F-4D97-AF65-F5344CB8AC3E}">
        <p14:creationId xmlns:p14="http://schemas.microsoft.com/office/powerpoint/2010/main" val="2359542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05429" y="75484"/>
            <a:ext cx="7537737" cy="939966"/>
          </a:xfrm>
        </p:spPr>
        <p:txBody>
          <a:bodyPr>
            <a:noAutofit/>
          </a:bodyPr>
          <a:lstStyle/>
          <a:p>
            <a:r>
              <a:rPr lang="th-TH" sz="2800" dirty="0">
                <a:solidFill>
                  <a:schemeClr val="bg1"/>
                </a:solidFill>
              </a:rPr>
              <a:t>ร้อยละหญิงตั้งครรภ์ได้รับการฝากครรภ์ครั้งแรกก่อนหรือเท่ากับ 12 สัปดาห์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055134"/>
            <a:ext cx="7537738" cy="5327737"/>
          </a:xfrm>
        </p:spPr>
        <p:txBody>
          <a:bodyPr>
            <a:normAutofit/>
          </a:bodyPr>
          <a:lstStyle/>
          <a:p>
            <a:r>
              <a:rPr lang="en-US" dirty="0"/>
              <a:t>B </a:t>
            </a:r>
            <a:r>
              <a:rPr lang="th-TH" dirty="0"/>
              <a:t>หมายถึง </a:t>
            </a:r>
            <a:r>
              <a:rPr lang="th-TH" dirty="0">
                <a:solidFill>
                  <a:srgbClr val="FF0000"/>
                </a:solidFill>
              </a:rPr>
              <a:t>จำนวนหญิงไทยในเขตรับผิดชอบ</a:t>
            </a:r>
            <a:r>
              <a:rPr lang="th-TH" dirty="0"/>
              <a:t>ที่สิ้นสุดการตั้งครรภ์ทั้งหมด (ฐานข้อมูล 43 แฟ้ม) </a:t>
            </a:r>
            <a:r>
              <a:rPr lang="en-US" dirty="0"/>
              <a:t>LABOR </a:t>
            </a:r>
            <a:r>
              <a:rPr lang="th-TH" dirty="0">
                <a:solidFill>
                  <a:srgbClr val="FF0000"/>
                </a:solidFill>
              </a:rPr>
              <a:t>ทั้งที่คลอดและแท้งบุตร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 </a:t>
            </a:r>
            <a:r>
              <a:rPr lang="th-TH" dirty="0"/>
              <a:t>หมายถึง จำนวนหญิงตาม </a:t>
            </a:r>
            <a:r>
              <a:rPr lang="en-US" dirty="0"/>
              <a:t>B </a:t>
            </a:r>
            <a:r>
              <a:rPr lang="th-TH" dirty="0"/>
              <a:t>ที่ฝากครรภ์ครั้งแรกเมื่ออายุครรภ์ &lt;= 12 สัปดาห์ (ข้อมูลจากสมุดสีชมพูบันทึกลงใน 43 แฟ้ม) </a:t>
            </a:r>
            <a:r>
              <a:rPr lang="en-US" dirty="0"/>
              <a:t>ANC</a:t>
            </a:r>
          </a:p>
          <a:p>
            <a:pPr marL="0" indent="0">
              <a:buNone/>
            </a:pPr>
            <a:r>
              <a:rPr lang="th-TH" u="sng" dirty="0"/>
              <a:t>การประมวลผล</a:t>
            </a:r>
          </a:p>
          <a:p>
            <a:r>
              <a:rPr lang="th-TH" dirty="0">
                <a:solidFill>
                  <a:srgbClr val="FF0000"/>
                </a:solidFill>
              </a:rPr>
              <a:t>เนื่องจาก </a:t>
            </a:r>
            <a:r>
              <a:rPr lang="en-US" dirty="0">
                <a:solidFill>
                  <a:srgbClr val="FF0000"/>
                </a:solidFill>
              </a:rPr>
              <a:t>LABOR </a:t>
            </a:r>
            <a:r>
              <a:rPr lang="th-TH" dirty="0">
                <a:solidFill>
                  <a:srgbClr val="FF0000"/>
                </a:solidFill>
              </a:rPr>
              <a:t>สามารถเก็บมาบันทึกแบบความครอบคลุมได้ ความน่าเชื่อถือของข้อมูลการคลอด นิยามให้เชื่อถือข้อมูลที่โรงพยาบาลเป็นหน่วยรายงานก่อนเสมอ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B: </a:t>
            </a:r>
            <a:r>
              <a:rPr lang="th-TH" dirty="0"/>
              <a:t>นับตาม </a:t>
            </a:r>
            <a:r>
              <a:rPr lang="en-US" dirty="0"/>
              <a:t>CID </a:t>
            </a:r>
            <a:r>
              <a:rPr lang="th-TH" dirty="0">
                <a:solidFill>
                  <a:srgbClr val="FF0000"/>
                </a:solidFill>
              </a:rPr>
              <a:t>ของหญิงไทยทุกคนในเขตรับผิดชอบ</a:t>
            </a:r>
            <a:r>
              <a:rPr lang="th-TH" dirty="0"/>
              <a:t>ที่อยู่ในแฟ้ม </a:t>
            </a:r>
            <a:r>
              <a:rPr lang="en-US" dirty="0"/>
              <a:t>LABOR </a:t>
            </a:r>
            <a:r>
              <a:rPr lang="th-TH" dirty="0"/>
              <a:t>ที่ </a:t>
            </a:r>
            <a:r>
              <a:rPr lang="en-US" dirty="0">
                <a:solidFill>
                  <a:srgbClr val="FF0000"/>
                </a:solidFill>
              </a:rPr>
              <a:t>BDATE </a:t>
            </a:r>
            <a:r>
              <a:rPr lang="th-TH" dirty="0">
                <a:solidFill>
                  <a:srgbClr val="FF0000"/>
                </a:solidFill>
              </a:rPr>
              <a:t>อยู่ในช่วงปีงบประมาณ</a:t>
            </a:r>
            <a:r>
              <a:rPr lang="th-TH" dirty="0"/>
              <a:t> (</a:t>
            </a:r>
            <a:r>
              <a:rPr lang="en-US" dirty="0"/>
              <a:t>DISTINCT CID+BDATE</a:t>
            </a:r>
            <a:r>
              <a:rPr lang="th-TH" dirty="0"/>
              <a:t>) </a:t>
            </a:r>
            <a:r>
              <a:rPr lang="th-TH" dirty="0">
                <a:solidFill>
                  <a:srgbClr val="FF0000"/>
                </a:solidFill>
              </a:rPr>
              <a:t>ยึดข้อมูลโรงพยาบาลเป็นหลัก</a:t>
            </a:r>
          </a:p>
          <a:p>
            <a:r>
              <a:rPr lang="en-US" dirty="0">
                <a:solidFill>
                  <a:schemeClr val="tx1"/>
                </a:solidFill>
              </a:rPr>
              <a:t>A: </a:t>
            </a:r>
            <a:r>
              <a:rPr lang="th-TH" dirty="0">
                <a:solidFill>
                  <a:schemeClr val="tx1"/>
                </a:solidFill>
              </a:rPr>
              <a:t>นับตามความเชื่อมโยงระหว่างแฟ้ม </a:t>
            </a:r>
            <a:r>
              <a:rPr lang="en-US" dirty="0">
                <a:solidFill>
                  <a:schemeClr val="tx1"/>
                </a:solidFill>
              </a:rPr>
              <a:t>LABOR </a:t>
            </a:r>
            <a:r>
              <a:rPr lang="th-TH" dirty="0">
                <a:solidFill>
                  <a:schemeClr val="tx1"/>
                </a:solidFill>
              </a:rPr>
              <a:t>และ </a:t>
            </a:r>
            <a:r>
              <a:rPr lang="en-US" dirty="0">
                <a:solidFill>
                  <a:schemeClr val="tx1"/>
                </a:solidFill>
              </a:rPr>
              <a:t>ANC </a:t>
            </a:r>
            <a:r>
              <a:rPr lang="th-TH" dirty="0">
                <a:solidFill>
                  <a:schemeClr val="tx1"/>
                </a:solidFill>
              </a:rPr>
              <a:t>ด้วย </a:t>
            </a:r>
            <a:r>
              <a:rPr lang="en-US" dirty="0" err="1">
                <a:solidFill>
                  <a:schemeClr val="tx1"/>
                </a:solidFill>
              </a:rPr>
              <a:t>CID+Gravida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th-TH" dirty="0">
                <a:solidFill>
                  <a:schemeClr val="tx1"/>
                </a:solidFill>
              </a:rPr>
              <a:t>ตาม </a:t>
            </a:r>
            <a:r>
              <a:rPr lang="en-US" dirty="0">
                <a:solidFill>
                  <a:schemeClr val="tx1"/>
                </a:solidFill>
              </a:rPr>
              <a:t>B </a:t>
            </a:r>
            <a:r>
              <a:rPr lang="th-TH" dirty="0">
                <a:solidFill>
                  <a:schemeClr val="tx1"/>
                </a:solidFill>
              </a:rPr>
              <a:t>โดยดูที่ </a:t>
            </a:r>
            <a:r>
              <a:rPr lang="en-US" dirty="0">
                <a:solidFill>
                  <a:schemeClr val="tx1"/>
                </a:solidFill>
              </a:rPr>
              <a:t>GA </a:t>
            </a:r>
            <a:r>
              <a:rPr lang="th-TH" dirty="0">
                <a:solidFill>
                  <a:schemeClr val="tx1"/>
                </a:solidFill>
              </a:rPr>
              <a:t>หากมีการบันทึก </a:t>
            </a:r>
            <a:r>
              <a:rPr lang="en-US" dirty="0">
                <a:solidFill>
                  <a:schemeClr val="tx1"/>
                </a:solidFill>
              </a:rPr>
              <a:t>GA &lt;= 12 </a:t>
            </a:r>
            <a:r>
              <a:rPr lang="th-TH" dirty="0">
                <a:solidFill>
                  <a:schemeClr val="tx1"/>
                </a:solidFill>
              </a:rPr>
              <a:t>จะถือว่าผ่าน </a:t>
            </a:r>
            <a:r>
              <a:rPr lang="th-TH" dirty="0">
                <a:solidFill>
                  <a:srgbClr val="FF0000"/>
                </a:solidFill>
              </a:rPr>
              <a:t>โดยไม่คำนึงว่าการฝากครรภ์ครั้งนั้นจะอยู่ปีงบประมาณหรือไม่</a:t>
            </a:r>
          </a:p>
        </p:txBody>
      </p:sp>
    </p:spTree>
    <p:extLst>
      <p:ext uri="{BB962C8B-B14F-4D97-AF65-F5344CB8AC3E}">
        <p14:creationId xmlns:p14="http://schemas.microsoft.com/office/powerpoint/2010/main" val="3663597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05429" y="27674"/>
            <a:ext cx="7537737" cy="939966"/>
          </a:xfrm>
        </p:spPr>
        <p:txBody>
          <a:bodyPr>
            <a:no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</a:rPr>
              <a:t>ร้อยละหญิงตั้งครรภ์ที่ได้รับการดูแลก่อนคลอด 5 ครั้ง ตามเกณฑ์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049156"/>
            <a:ext cx="7537738" cy="29481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 </a:t>
            </a:r>
            <a:r>
              <a:rPr lang="th-TH" dirty="0"/>
              <a:t>หมายถึง </a:t>
            </a:r>
            <a:r>
              <a:rPr lang="th-TH" dirty="0">
                <a:solidFill>
                  <a:srgbClr val="FF0000"/>
                </a:solidFill>
              </a:rPr>
              <a:t>จำนวนหญิงไทยในเขตรับผิดชอบ </a:t>
            </a:r>
            <a:r>
              <a:rPr lang="th-TH" dirty="0"/>
              <a:t>สิ้นสุดการตั้งครรภ์ด้วยการคลอดทั้งหมด (ฐานข้อมูล 43 แฟ้ม) </a:t>
            </a:r>
            <a:r>
              <a:rPr lang="en-US" dirty="0"/>
              <a:t>LABOR </a:t>
            </a:r>
            <a:r>
              <a:rPr lang="en-US" dirty="0">
                <a:solidFill>
                  <a:srgbClr val="FF0000"/>
                </a:solidFill>
              </a:rPr>
              <a:t>(BTYPE </a:t>
            </a:r>
            <a:r>
              <a:rPr lang="th-TH" dirty="0">
                <a:solidFill>
                  <a:srgbClr val="FF0000"/>
                </a:solidFill>
              </a:rPr>
              <a:t>ไม่เท่ากับ 6)</a:t>
            </a:r>
          </a:p>
          <a:p>
            <a:r>
              <a:rPr lang="en-US" dirty="0"/>
              <a:t>A </a:t>
            </a:r>
            <a:r>
              <a:rPr lang="th-TH" dirty="0"/>
              <a:t>หมายถึง จำนวนหญิงตาม </a:t>
            </a:r>
            <a:r>
              <a:rPr lang="en-US" dirty="0"/>
              <a:t>B </a:t>
            </a:r>
            <a:r>
              <a:rPr lang="th-TH" dirty="0"/>
              <a:t>ที่ฝากครรภ์คุณภาพ ครบ 5 ครั้งตามเกณฑ์ (ฐานข้อมูล 43 แฟ้ม) </a:t>
            </a:r>
            <a:r>
              <a:rPr lang="en-US" dirty="0"/>
              <a:t>ANC</a:t>
            </a:r>
          </a:p>
          <a:p>
            <a:pPr marL="0" indent="0">
              <a:buNone/>
            </a:pPr>
            <a:r>
              <a:rPr lang="th-TH" u="sng" dirty="0"/>
              <a:t>การประมวลผล</a:t>
            </a:r>
          </a:p>
          <a:p>
            <a:pPr marL="0" indent="0">
              <a:buNone/>
            </a:pPr>
            <a:r>
              <a:rPr lang="th-TH" dirty="0">
                <a:solidFill>
                  <a:schemeClr val="tx1"/>
                </a:solidFill>
              </a:rPr>
              <a:t>เชื่อมโยงระหว่างแฟ้ม </a:t>
            </a:r>
            <a:r>
              <a:rPr lang="en-US" dirty="0">
                <a:solidFill>
                  <a:schemeClr val="tx1"/>
                </a:solidFill>
              </a:rPr>
              <a:t>LABOR </a:t>
            </a:r>
            <a:r>
              <a:rPr lang="th-TH" dirty="0">
                <a:solidFill>
                  <a:schemeClr val="tx1"/>
                </a:solidFill>
              </a:rPr>
              <a:t>และ </a:t>
            </a:r>
            <a:r>
              <a:rPr lang="en-US" dirty="0">
                <a:solidFill>
                  <a:schemeClr val="tx1"/>
                </a:solidFill>
              </a:rPr>
              <a:t>ANC </a:t>
            </a:r>
            <a:r>
              <a:rPr lang="th-TH" dirty="0">
                <a:solidFill>
                  <a:schemeClr val="tx1"/>
                </a:solidFill>
              </a:rPr>
              <a:t>ด้วย </a:t>
            </a:r>
            <a:r>
              <a:rPr lang="en-US" dirty="0">
                <a:solidFill>
                  <a:schemeClr val="tx1"/>
                </a:solidFill>
              </a:rPr>
              <a:t>CID + Gravida </a:t>
            </a:r>
            <a:r>
              <a:rPr lang="th-TH" dirty="0">
                <a:solidFill>
                  <a:schemeClr val="tx1"/>
                </a:solidFill>
              </a:rPr>
              <a:t>ตรวจสอบการฝากครรภ์ ครบ </a:t>
            </a:r>
            <a:r>
              <a:rPr lang="en-US" dirty="0">
                <a:solidFill>
                  <a:schemeClr val="tx1"/>
                </a:solidFill>
              </a:rPr>
              <a:t>5 </a:t>
            </a:r>
            <a:r>
              <a:rPr lang="th-TH" dirty="0">
                <a:solidFill>
                  <a:schemeClr val="tx1"/>
                </a:solidFill>
              </a:rPr>
              <a:t>ครั้งตามช่วง </a:t>
            </a:r>
            <a:r>
              <a:rPr lang="en-US" dirty="0">
                <a:solidFill>
                  <a:schemeClr val="tx1"/>
                </a:solidFill>
              </a:rPr>
              <a:t>GA </a:t>
            </a:r>
            <a:r>
              <a:rPr lang="th-TH" dirty="0">
                <a:solidFill>
                  <a:schemeClr val="tx1"/>
                </a:solidFill>
              </a:rPr>
              <a:t>ที่กำหนด</a:t>
            </a:r>
            <a:endParaRPr lang="th-TH" u="sng" dirty="0"/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02436"/>
              </p:ext>
            </p:extLst>
          </p:nvPr>
        </p:nvGraphicFramePr>
        <p:xfrm>
          <a:off x="1387475" y="3997328"/>
          <a:ext cx="6769100" cy="21208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63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13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338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417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1  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00"/>
                        </a:highlight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เมื่ออายุครรภ์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00"/>
                        </a:highlight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≤ 12 สัปดาห์</a:t>
                      </a:r>
                      <a:endParaRPr lang="en-US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00"/>
                        </a:highlight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17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2  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00"/>
                        </a:highlight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เมื่ออายุครรภ์</a:t>
                      </a:r>
                      <a:endParaRPr lang="en-US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00"/>
                        </a:highlight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 สัปดาห์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2400" b="1" u="sng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00"/>
                        </a:highlight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417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3  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00"/>
                        </a:highlight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เมื่ออายุครรภ์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00"/>
                        </a:highlight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 สัปดาห์  </a:t>
                      </a:r>
                      <a:r>
                        <a:rPr lang="en-US" sz="240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00"/>
                        </a:highlight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17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4  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00"/>
                        </a:highlight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เมื่ออายุครรภ์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00"/>
                        </a:highlight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 สัปดาห์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240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00"/>
                        </a:highlight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417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5  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00"/>
                        </a:highlight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เมื่ออายุครรภ์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00"/>
                        </a:highlight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 สัปดาห์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240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00"/>
                        </a:highlight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12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283909-6228-4586-8EED-DE096E53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416" y="0"/>
            <a:ext cx="6251303" cy="1049235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bg1"/>
                </a:solidFill>
                <a:latin typeface="ThaiSans Neue SemBd" pitchFamily="2" charset="-34"/>
                <a:cs typeface="ThaiSans Neue SemBd" pitchFamily="2" charset="-34"/>
              </a:rPr>
              <a:t>วิธีการหาเป้าหมายและผลงานการคัดกรองพัฒนาการเด็กตามกลุ่มอายุ </a:t>
            </a:r>
            <a:r>
              <a:rPr lang="en-US" b="1" dirty="0" err="1">
                <a:solidFill>
                  <a:schemeClr val="bg1"/>
                </a:solidFill>
                <a:latin typeface="ThaiSans Neue SemBd" pitchFamily="2" charset="-34"/>
                <a:cs typeface="ThaiSans Neue SemBd" pitchFamily="2" charset="-34"/>
              </a:rPr>
              <a:t>specialpp</a:t>
            </a:r>
            <a:r>
              <a:rPr lang="en-US" b="1" dirty="0">
                <a:solidFill>
                  <a:schemeClr val="bg1"/>
                </a:solidFill>
                <a:latin typeface="ThaiSans Neue SemBd" pitchFamily="2" charset="-34"/>
                <a:cs typeface="ThaiSans Neue SemBd" pitchFamily="2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ThaiSans Neue SemBd" pitchFamily="2" charset="-34"/>
                <a:cs typeface="ThaiSans Neue SemBd" pitchFamily="2" charset="-34"/>
              </a:rPr>
              <a:t>ในระบบ </a:t>
            </a:r>
            <a:r>
              <a:rPr lang="en-US" b="1" dirty="0">
                <a:solidFill>
                  <a:schemeClr val="bg1"/>
                </a:solidFill>
                <a:latin typeface="ThaiSans Neue SemBd" pitchFamily="2" charset="-34"/>
                <a:cs typeface="ThaiSans Neue SemBd" pitchFamily="2" charset="-34"/>
              </a:rPr>
              <a:t>HDC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8AFB22-FD7B-47C1-AC59-D1B97110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22E0DD1-D5A3-4B22-95CC-6F1613758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r="3393" b="12687"/>
          <a:stretch/>
        </p:blipFill>
        <p:spPr bwMode="auto">
          <a:xfrm>
            <a:off x="856719" y="1849284"/>
            <a:ext cx="7202565" cy="315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9">
            <a:extLst>
              <a:ext uri="{FF2B5EF4-FFF2-40B4-BE49-F238E27FC236}">
                <a16:creationId xmlns="" xmlns:a16="http://schemas.microsoft.com/office/drawing/2014/main" id="{37081A9F-013F-4623-AE22-B02A8A5C451B}"/>
              </a:ext>
            </a:extLst>
          </p:cNvPr>
          <p:cNvSpPr/>
          <p:nvPr/>
        </p:nvSpPr>
        <p:spPr>
          <a:xfrm rot="17562041">
            <a:off x="5977288" y="1855511"/>
            <a:ext cx="418151" cy="60790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th-TH" sz="101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11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779D2E27-DA52-4BF9-9234-D7FA3954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71380FD8-0FE8-4A73-A08F-5DA59336B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F65C3288-F949-4B76-AC13-D8B3795A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0" y="117807"/>
            <a:ext cx="9070692" cy="350613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1A29372B-D67D-44B2-B8DD-8E2A9D034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" y="3719078"/>
            <a:ext cx="9053862" cy="3141730"/>
          </a:xfrm>
          <a:prstGeom prst="rect">
            <a:avLst/>
          </a:prstGeom>
        </p:spPr>
      </p:pic>
      <p:cxnSp>
        <p:nvCxnSpPr>
          <p:cNvPr id="7" name="ตัวเชื่อมต่อตรง 6">
            <a:extLst>
              <a:ext uri="{FF2B5EF4-FFF2-40B4-BE49-F238E27FC236}">
                <a16:creationId xmlns="" xmlns:a16="http://schemas.microsoft.com/office/drawing/2014/main" id="{4EDB5890-84F3-49FE-BEFB-66656D34E82B}"/>
              </a:ext>
            </a:extLst>
          </p:cNvPr>
          <p:cNvCxnSpPr/>
          <p:nvPr/>
        </p:nvCxnSpPr>
        <p:spPr>
          <a:xfrm>
            <a:off x="-84147" y="3674426"/>
            <a:ext cx="92281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118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779D2E27-DA52-4BF9-9234-D7FA3954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348" y="114493"/>
            <a:ext cx="6251303" cy="1049235"/>
          </a:xfrm>
        </p:spPr>
        <p:txBody>
          <a:bodyPr>
            <a:no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</a:rPr>
              <a:t>การนัดหมายรับบริการ </a:t>
            </a:r>
            <a:r>
              <a:rPr lang="en-US" sz="3600" dirty="0">
                <a:solidFill>
                  <a:schemeClr val="bg1"/>
                </a:solidFill>
              </a:rPr>
              <a:t>ANC 5</a:t>
            </a:r>
            <a:r>
              <a:rPr lang="th-TH" sz="3600" dirty="0">
                <a:solidFill>
                  <a:schemeClr val="bg1"/>
                </a:solidFill>
              </a:rPr>
              <a:t> ครั้งที่ควรนัดตั้งแต่วันนี้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71380FD8-0FE8-4A73-A08F-5DA59336B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429" y="1377863"/>
            <a:ext cx="7537738" cy="5522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เนื่องจากการคำนวณผลงานนั้น คำนวณเป้าหมายจากมารดาที่คลอดแล้วในปีงบประมาณ  แล้วมองประวัติการฝากครรภ์ย้อนหลังไป </a:t>
            </a:r>
            <a:r>
              <a:rPr lang="en-US" dirty="0"/>
              <a:t>9-10 </a:t>
            </a:r>
            <a:r>
              <a:rPr lang="th-TH" dirty="0"/>
              <a:t>เดือน เพื่อหา </a:t>
            </a:r>
            <a:r>
              <a:rPr lang="en-US" dirty="0"/>
              <a:t>ANC1, ANC2,ANC3,ANC4,ANC5 </a:t>
            </a:r>
            <a:r>
              <a:rPr lang="th-TH" dirty="0"/>
              <a:t>ตามเกณฑ์กำหนด(เกณฑ์คุณภาพและเกณฑ์สิทธิประโยชน์)  ดังนั้นหากไม่เริ่มปรับระบบการนัดหมายตั้งแต่วันนี้  เมื่อเริ่มปีงบประมาณ </a:t>
            </a:r>
            <a:r>
              <a:rPr lang="en-US" dirty="0"/>
              <a:t>2563  </a:t>
            </a:r>
            <a:r>
              <a:rPr lang="th-TH" dirty="0"/>
              <a:t>เมื่อกรมอนามัยสั่งปรับเกณฑ์ใหม่  จะทำให้ผลงานย้อนหลังไม่ผ่านอยู่ดี  แล้วคนที่ยังไม่คลอดตอนนี้ จะนัดอย่างไร  จึงขอให้หน่วยบริการประบการนัดหมายตามข้างล่างนี้ เพื่อให้ปัจจุบันก็นัดแล้วผ่านเกณฑ์  และในปี </a:t>
            </a:r>
            <a:r>
              <a:rPr lang="en-US" dirty="0"/>
              <a:t>2563 </a:t>
            </a:r>
            <a:r>
              <a:rPr lang="th-TH" dirty="0"/>
              <a:t>ก็ผ่านเกณฑ์ด้วยเช่นกัน</a:t>
            </a:r>
            <a:br>
              <a:rPr lang="th-TH" dirty="0"/>
            </a:br>
            <a:r>
              <a:rPr lang="en-US" dirty="0"/>
              <a:t>****</a:t>
            </a:r>
            <a:r>
              <a:rPr lang="th-TH" dirty="0"/>
              <a:t>ย้ำนะครับทำไปข้างหน้า  นัดหมายไปข้างหน้า ไม่ต้องไปแก้ข้อมูลย้อนหลัง</a:t>
            </a:r>
            <a:br>
              <a:rPr lang="th-TH" dirty="0"/>
            </a:br>
            <a:r>
              <a:rPr lang="en-US" dirty="0"/>
              <a:t>****</a:t>
            </a:r>
            <a:r>
              <a:rPr lang="th-TH" dirty="0"/>
              <a:t>การนัดหมายตามภาพข้างล่างนี้ จะใช้จนสิ้นปีงบ </a:t>
            </a:r>
            <a:r>
              <a:rPr lang="en-US" dirty="0"/>
              <a:t>2562 </a:t>
            </a:r>
            <a:r>
              <a:rPr lang="th-TH" dirty="0"/>
              <a:t>เท่านั้น หลังจากนั้นก็นัดหมายตามประกาศของกรมอนามัย ซึ่งจะใช้เกณฑ์เดียวกับ</a:t>
            </a:r>
            <a:r>
              <a:rPr lang="th-TH" dirty="0" err="1"/>
              <a:t>สปสช</a:t>
            </a:r>
            <a:r>
              <a:rPr lang="th-TH" dirty="0"/>
              <a:t>.ต่อไป</a:t>
            </a:r>
          </a:p>
          <a:p>
            <a:pPr marL="0" indent="0">
              <a:buNone/>
            </a:pPr>
            <a:r>
              <a:rPr lang="th-TH" dirty="0"/>
              <a:t>  		ครั้งที่ </a:t>
            </a:r>
            <a:r>
              <a:rPr lang="en-US" dirty="0"/>
              <a:t>1    &lt;= 12 </a:t>
            </a:r>
            <a:r>
              <a:rPr lang="en-US" dirty="0" err="1"/>
              <a:t>wks</a:t>
            </a:r>
            <a:r>
              <a:rPr lang="en-US" dirty="0"/>
              <a:t>		</a:t>
            </a:r>
            <a:r>
              <a:rPr lang="th-TH" dirty="0"/>
              <a:t>ครั้งที่ </a:t>
            </a:r>
            <a:r>
              <a:rPr lang="en-US" dirty="0"/>
              <a:t>4   30-31 </a:t>
            </a:r>
            <a:r>
              <a:rPr lang="en-US" dirty="0" err="1"/>
              <a:t>wks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  		ครั้งที่ </a:t>
            </a:r>
            <a:r>
              <a:rPr lang="en-US" dirty="0"/>
              <a:t>2   16-19 </a:t>
            </a:r>
            <a:r>
              <a:rPr lang="en-US" dirty="0" err="1"/>
              <a:t>wks</a:t>
            </a:r>
            <a:r>
              <a:rPr lang="en-US" dirty="0"/>
              <a:t>		</a:t>
            </a:r>
            <a:r>
              <a:rPr lang="th-TH" dirty="0"/>
              <a:t>ครั้งที่ </a:t>
            </a:r>
            <a:r>
              <a:rPr lang="en-US" dirty="0"/>
              <a:t>5   36-40 </a:t>
            </a:r>
            <a:r>
              <a:rPr lang="en-US" dirty="0" err="1"/>
              <a:t>wks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 		ครั้งที่ </a:t>
            </a:r>
            <a:r>
              <a:rPr lang="en-US" dirty="0"/>
              <a:t>3   24-25 </a:t>
            </a:r>
            <a:r>
              <a:rPr lang="en-US" dirty="0" err="1"/>
              <a:t>wks</a:t>
            </a:r>
            <a:endParaRPr lang="th-TH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="" xmlns:a16="http://schemas.microsoft.com/office/drawing/2014/main" id="{1D5DADA1-1563-4EB4-828C-00FAA8B6A179}"/>
              </a:ext>
            </a:extLst>
          </p:cNvPr>
          <p:cNvSpPr/>
          <p:nvPr/>
        </p:nvSpPr>
        <p:spPr>
          <a:xfrm>
            <a:off x="2446990" y="5320793"/>
            <a:ext cx="2288804" cy="8695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90DC3498-8376-4515-A96B-C6250F839231}"/>
              </a:ext>
            </a:extLst>
          </p:cNvPr>
          <p:cNvSpPr/>
          <p:nvPr/>
        </p:nvSpPr>
        <p:spPr>
          <a:xfrm>
            <a:off x="5249440" y="4630903"/>
            <a:ext cx="2288804" cy="6067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12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44A942F0-BBCD-4529-93A0-33956EFD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775" y="0"/>
            <a:ext cx="6251303" cy="104923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สรุป </a:t>
            </a:r>
            <a:r>
              <a:rPr lang="en-US" dirty="0">
                <a:solidFill>
                  <a:schemeClr val="bg1"/>
                </a:solidFill>
              </a:rPr>
              <a:t>ANC </a:t>
            </a:r>
            <a:r>
              <a:rPr lang="th-TH" dirty="0">
                <a:solidFill>
                  <a:schemeClr val="bg1"/>
                </a:solidFill>
              </a:rPr>
              <a:t>ที่ควรปรับ</a:t>
            </a:r>
          </a:p>
        </p:txBody>
      </p:sp>
      <p:pic>
        <p:nvPicPr>
          <p:cNvPr id="5" name="ตัวแทนเนื้อหา 4" descr="รูปภาพประกอบด้วย ภาพหน้าจอ, ข้อความ&#10;&#10;คำอธิบายที่สร้างขึ้นโดยอัตโนมัติ">
            <a:extLst>
              <a:ext uri="{FF2B5EF4-FFF2-40B4-BE49-F238E27FC236}">
                <a16:creationId xmlns="" xmlns:a16="http://schemas.microsoft.com/office/drawing/2014/main" id="{4FF7E079-9B89-462D-8FF9-55389A63D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905" y="2245624"/>
            <a:ext cx="8229045" cy="2582047"/>
          </a:xfrm>
        </p:spPr>
      </p:pic>
    </p:spTree>
    <p:extLst>
      <p:ext uri="{BB962C8B-B14F-4D97-AF65-F5344CB8AC3E}">
        <p14:creationId xmlns:p14="http://schemas.microsoft.com/office/powerpoint/2010/main" val="1850187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38741" y="61570"/>
            <a:ext cx="6251303" cy="1049235"/>
          </a:xfrm>
        </p:spPr>
        <p:txBody>
          <a:bodyPr>
            <a:no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</a:rPr>
              <a:t>ร้อยละของหญิงหลังคลอดได้รับการดูแลครบ 3 ครั้งตามเกณฑ์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377863"/>
            <a:ext cx="7537738" cy="5238837"/>
          </a:xfrm>
        </p:spPr>
        <p:txBody>
          <a:bodyPr>
            <a:normAutofit/>
          </a:bodyPr>
          <a:lstStyle/>
          <a:p>
            <a:r>
              <a:rPr lang="en-US" dirty="0"/>
              <a:t>B </a:t>
            </a:r>
            <a:r>
              <a:rPr lang="th-TH" dirty="0"/>
              <a:t>หมายถึง </a:t>
            </a:r>
            <a:r>
              <a:rPr lang="th-TH" dirty="0">
                <a:solidFill>
                  <a:srgbClr val="FF0000"/>
                </a:solidFill>
              </a:rPr>
              <a:t>จำนวนหญิงไทยในเขตรับผิดชอบ </a:t>
            </a:r>
            <a:r>
              <a:rPr lang="th-TH" dirty="0"/>
              <a:t>สิ้นสุดการตั้งครรภ์ด้วยการคลอดครบ </a:t>
            </a:r>
            <a:r>
              <a:rPr lang="en-US" dirty="0"/>
              <a:t>42 </a:t>
            </a:r>
            <a:r>
              <a:rPr lang="th-TH" dirty="0"/>
              <a:t>วันทั้งหมดในปีงบประมาณ (ฐานข้อมูล 43 แฟ้ม) </a:t>
            </a:r>
            <a:r>
              <a:rPr lang="en-US" dirty="0"/>
              <a:t>LABOR </a:t>
            </a:r>
            <a:r>
              <a:rPr lang="en-US" dirty="0">
                <a:solidFill>
                  <a:srgbClr val="FF0000"/>
                </a:solidFill>
              </a:rPr>
              <a:t>(BTYPE </a:t>
            </a:r>
            <a:r>
              <a:rPr lang="th-TH" dirty="0">
                <a:solidFill>
                  <a:srgbClr val="FF0000"/>
                </a:solidFill>
              </a:rPr>
              <a:t>ไม่เท่ากับ 6)</a:t>
            </a:r>
          </a:p>
          <a:p>
            <a:r>
              <a:rPr lang="en-US" dirty="0"/>
              <a:t>A </a:t>
            </a:r>
            <a:r>
              <a:rPr lang="th-TH" dirty="0"/>
              <a:t>หมายถึง จำนวนหญิงตาม </a:t>
            </a:r>
            <a:r>
              <a:rPr lang="en-US" dirty="0"/>
              <a:t>B </a:t>
            </a:r>
            <a:r>
              <a:rPr lang="th-TH" dirty="0"/>
              <a:t>ที่ได้รับการดูแลครบ 3 ครั้งตามเกณฑ์</a:t>
            </a:r>
          </a:p>
          <a:p>
            <a:pPr marL="0" indent="0">
              <a:buNone/>
            </a:pPr>
            <a:r>
              <a:rPr lang="th-TH" u="sng" dirty="0"/>
              <a:t>การประมวลผล</a:t>
            </a:r>
          </a:p>
          <a:p>
            <a:r>
              <a:rPr lang="en-US" dirty="0"/>
              <a:t>B: </a:t>
            </a:r>
            <a:r>
              <a:rPr lang="th-TH" dirty="0"/>
              <a:t>นับตาม </a:t>
            </a:r>
            <a:r>
              <a:rPr lang="en-US" dirty="0"/>
              <a:t>CID </a:t>
            </a:r>
            <a:r>
              <a:rPr lang="th-TH" dirty="0">
                <a:solidFill>
                  <a:srgbClr val="FF0000"/>
                </a:solidFill>
              </a:rPr>
              <a:t>ของหญิงไทยทุกคนในเขตรับผิดชอบ</a:t>
            </a:r>
            <a:r>
              <a:rPr lang="th-TH" dirty="0"/>
              <a:t>ที่อยู่ในแฟ้ม </a:t>
            </a:r>
            <a:r>
              <a:rPr lang="en-US" dirty="0"/>
              <a:t>LABOR </a:t>
            </a:r>
            <a:r>
              <a:rPr lang="th-TH" dirty="0"/>
              <a:t>ที่ </a:t>
            </a:r>
            <a:r>
              <a:rPr lang="en-US" dirty="0">
                <a:solidFill>
                  <a:srgbClr val="FF0000"/>
                </a:solidFill>
              </a:rPr>
              <a:t>BDATE+42 </a:t>
            </a:r>
            <a:r>
              <a:rPr lang="th-TH" dirty="0">
                <a:solidFill>
                  <a:srgbClr val="FF0000"/>
                </a:solidFill>
              </a:rPr>
              <a:t>อยู่ในช่วงปีงบประมาณ</a:t>
            </a:r>
            <a:r>
              <a:rPr lang="th-TH" dirty="0"/>
              <a:t> (</a:t>
            </a:r>
            <a:r>
              <a:rPr lang="en-US" dirty="0"/>
              <a:t>DISTINCT CID+BDATE</a:t>
            </a:r>
            <a:r>
              <a:rPr lang="th-TH" dirty="0"/>
              <a:t>) </a:t>
            </a:r>
            <a:r>
              <a:rPr lang="th-TH" dirty="0">
                <a:solidFill>
                  <a:srgbClr val="FF0000"/>
                </a:solidFill>
              </a:rPr>
              <a:t>ยึดข้อมูลโรงพยาบาลเป็นหลัก</a:t>
            </a:r>
            <a:endParaRPr lang="th-TH" dirty="0"/>
          </a:p>
          <a:p>
            <a:r>
              <a:rPr lang="en-US" dirty="0"/>
              <a:t>A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th-TH" dirty="0"/>
              <a:t>ผ่าน </a:t>
            </a:r>
            <a:r>
              <a:rPr lang="en-US" dirty="0"/>
              <a:t>3 </a:t>
            </a:r>
            <a:r>
              <a:rPr lang="th-TH" dirty="0"/>
              <a:t>ครั้งตามเกณฑ์ประเมินจากแฟ้ม </a:t>
            </a:r>
            <a:r>
              <a:rPr lang="en-US" dirty="0"/>
              <a:t>POSTNATAL </a:t>
            </a:r>
            <a:r>
              <a:rPr lang="th-TH" dirty="0"/>
              <a:t>ตามระยะเวลาตามด้านล่างนี้</a:t>
            </a:r>
          </a:p>
          <a:p>
            <a:pPr marL="0" indent="0">
              <a:buNone/>
            </a:pPr>
            <a:r>
              <a:rPr lang="th-TH" dirty="0"/>
              <a:t>	ครั้งที่</a:t>
            </a:r>
            <a:r>
              <a:rPr lang="en-US" dirty="0"/>
              <a:t> 1 </a:t>
            </a:r>
            <a:r>
              <a:rPr lang="th-TH" dirty="0"/>
              <a:t>คือเยี่ยมหลังคลอดอายุบุตรไม่เกิน</a:t>
            </a:r>
            <a:r>
              <a:rPr lang="en-US" dirty="0"/>
              <a:t> 7 </a:t>
            </a:r>
            <a:r>
              <a:rPr lang="th-TH" dirty="0"/>
              <a:t>วันนับถัดจากวันคลอด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	ครั้งที่</a:t>
            </a:r>
            <a:r>
              <a:rPr lang="en-US" dirty="0"/>
              <a:t> 2 </a:t>
            </a:r>
            <a:r>
              <a:rPr lang="th-TH" dirty="0"/>
              <a:t>คือเยี่ยมหลังคลอดบุตรอายุ</a:t>
            </a:r>
            <a:r>
              <a:rPr lang="en-US" dirty="0"/>
              <a:t> 8 </a:t>
            </a:r>
            <a:r>
              <a:rPr lang="th-TH" dirty="0"/>
              <a:t>วันแต่ไม่เกิน</a:t>
            </a:r>
            <a:r>
              <a:rPr lang="en-US" dirty="0"/>
              <a:t> 15 </a:t>
            </a:r>
            <a:r>
              <a:rPr lang="th-TH" dirty="0"/>
              <a:t>วันนับถัดจากวันคลอด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	ครั้งที่</a:t>
            </a:r>
            <a:r>
              <a:rPr lang="en-US" dirty="0"/>
              <a:t> 3  </a:t>
            </a:r>
            <a:r>
              <a:rPr lang="th-TH" dirty="0"/>
              <a:t>คือเยี่ยมหลังคลอดบุตรอายุ</a:t>
            </a:r>
            <a:r>
              <a:rPr lang="en-US" dirty="0"/>
              <a:t> 16 </a:t>
            </a:r>
            <a:r>
              <a:rPr lang="th-TH" dirty="0"/>
              <a:t>วัน แต่ไม่เกิน</a:t>
            </a:r>
            <a:r>
              <a:rPr lang="en-US" dirty="0"/>
              <a:t> 42 </a:t>
            </a:r>
            <a:r>
              <a:rPr lang="th-TH" dirty="0"/>
              <a:t>วัน นับถัดจากวันคลอด</a:t>
            </a:r>
          </a:p>
        </p:txBody>
      </p:sp>
    </p:spTree>
    <p:extLst>
      <p:ext uri="{BB962C8B-B14F-4D97-AF65-F5344CB8AC3E}">
        <p14:creationId xmlns:p14="http://schemas.microsoft.com/office/powerpoint/2010/main" val="1999188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14941" y="0"/>
            <a:ext cx="6251303" cy="1049235"/>
          </a:xfrm>
        </p:spPr>
        <p:txBody>
          <a:bodyPr>
            <a:no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</a:rPr>
              <a:t>ร้อยละการคุมกำเนิดของหญิงไทยตั้งครรภ์อายุน้อยกว่า 20 ปี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 </a:t>
            </a:r>
            <a:r>
              <a:rPr lang="th-TH" dirty="0"/>
              <a:t>หมายถึง จำนวนหญิงไทยอายุน้อยกว่า 20 ปีคลอดจากฐานข้อมูล 43 แฟ้ม </a:t>
            </a:r>
            <a:r>
              <a:rPr lang="en-US" dirty="0"/>
              <a:t>LABOR </a:t>
            </a:r>
            <a:r>
              <a:rPr lang="th-TH" dirty="0"/>
              <a:t>ตัดความซ้ำซ้อน ด้วย </a:t>
            </a:r>
            <a:r>
              <a:rPr lang="en-US" dirty="0" err="1"/>
              <a:t>cid+bdate</a:t>
            </a:r>
            <a:endParaRPr lang="en-US" dirty="0"/>
          </a:p>
          <a:p>
            <a:r>
              <a:rPr lang="en-US" dirty="0"/>
              <a:t>A </a:t>
            </a:r>
            <a:r>
              <a:rPr lang="th-TH" dirty="0"/>
              <a:t>หมายถึง จำนวนหญิงตาม </a:t>
            </a:r>
            <a:r>
              <a:rPr lang="en-US" dirty="0"/>
              <a:t>B </a:t>
            </a:r>
            <a:r>
              <a:rPr lang="th-TH" dirty="0"/>
              <a:t>ได้รับบริการคุมกำเนิดภายใน 42 วัน</a:t>
            </a:r>
          </a:p>
          <a:p>
            <a:pPr marL="0" indent="0">
              <a:buNone/>
            </a:pPr>
            <a:r>
              <a:rPr lang="th-TH" u="sng" dirty="0"/>
              <a:t>การประมวลผล</a:t>
            </a:r>
          </a:p>
          <a:p>
            <a:r>
              <a:rPr lang="en-US" dirty="0"/>
              <a:t>B: </a:t>
            </a:r>
            <a:r>
              <a:rPr lang="th-TH" dirty="0"/>
              <a:t>นับตาม </a:t>
            </a:r>
            <a:r>
              <a:rPr lang="en-US" dirty="0"/>
              <a:t>CID </a:t>
            </a:r>
            <a:r>
              <a:rPr lang="th-TH" dirty="0">
                <a:solidFill>
                  <a:srgbClr val="FF0000"/>
                </a:solidFill>
              </a:rPr>
              <a:t>ของหญิงไทยอายุน้อยกว่า </a:t>
            </a:r>
            <a:r>
              <a:rPr lang="en-US" dirty="0">
                <a:solidFill>
                  <a:srgbClr val="FF0000"/>
                </a:solidFill>
              </a:rPr>
              <a:t>20 </a:t>
            </a:r>
            <a:r>
              <a:rPr lang="th-TH" dirty="0">
                <a:solidFill>
                  <a:srgbClr val="FF0000"/>
                </a:solidFill>
              </a:rPr>
              <a:t>ปี </a:t>
            </a:r>
            <a:r>
              <a:rPr lang="th-TH" dirty="0"/>
              <a:t>ที่อยู่ในแฟ้ม </a:t>
            </a:r>
            <a:r>
              <a:rPr lang="en-US" dirty="0"/>
              <a:t>LABOR </a:t>
            </a:r>
            <a:r>
              <a:rPr lang="th-TH" dirty="0"/>
              <a:t>ที่ </a:t>
            </a:r>
            <a:r>
              <a:rPr lang="en-US" dirty="0">
                <a:solidFill>
                  <a:srgbClr val="FF0000"/>
                </a:solidFill>
              </a:rPr>
              <a:t>BDATE </a:t>
            </a:r>
            <a:r>
              <a:rPr lang="th-TH" dirty="0">
                <a:solidFill>
                  <a:srgbClr val="FF0000"/>
                </a:solidFill>
              </a:rPr>
              <a:t>อยู่ในช่วงปีงบประมาณ</a:t>
            </a:r>
            <a:r>
              <a:rPr lang="th-TH" dirty="0"/>
              <a:t> (</a:t>
            </a:r>
            <a:r>
              <a:rPr lang="en-US" dirty="0"/>
              <a:t>DISTINCT CID+BDATE</a:t>
            </a:r>
            <a:r>
              <a:rPr lang="th-TH" dirty="0"/>
              <a:t>) </a:t>
            </a:r>
            <a:r>
              <a:rPr lang="th-TH" dirty="0">
                <a:solidFill>
                  <a:srgbClr val="FF0000"/>
                </a:solidFill>
              </a:rPr>
              <a:t>นับเฉพาะที่โรงพยาบาลรายงาน</a:t>
            </a:r>
          </a:p>
          <a:p>
            <a:r>
              <a:rPr lang="th-TH" dirty="0">
                <a:solidFill>
                  <a:schemeClr val="tx1"/>
                </a:solidFill>
              </a:rPr>
              <a:t>เชื่อมโยงแฟ้ม </a:t>
            </a:r>
            <a:r>
              <a:rPr lang="en-US" dirty="0">
                <a:solidFill>
                  <a:schemeClr val="tx1"/>
                </a:solidFill>
              </a:rPr>
              <a:t>FP </a:t>
            </a:r>
            <a:r>
              <a:rPr lang="th-TH" dirty="0">
                <a:solidFill>
                  <a:schemeClr val="tx1"/>
                </a:solidFill>
              </a:rPr>
              <a:t>ด้วย </a:t>
            </a:r>
            <a:r>
              <a:rPr lang="en-US" dirty="0">
                <a:solidFill>
                  <a:schemeClr val="tx1"/>
                </a:solidFill>
              </a:rPr>
              <a:t>CID </a:t>
            </a:r>
            <a:r>
              <a:rPr lang="th-TH" dirty="0">
                <a:solidFill>
                  <a:schemeClr val="tx1"/>
                </a:solidFill>
              </a:rPr>
              <a:t>ตรวจสอบว่ามีการรับบริการคุมกำเนิดใน </a:t>
            </a:r>
            <a:r>
              <a:rPr lang="en-US" dirty="0">
                <a:solidFill>
                  <a:schemeClr val="tx1"/>
                </a:solidFill>
              </a:rPr>
              <a:t>42 </a:t>
            </a:r>
            <a:r>
              <a:rPr lang="th-TH" dirty="0">
                <a:solidFill>
                  <a:schemeClr val="tx1"/>
                </a:solidFill>
              </a:rPr>
              <a:t>วันหรือไม่จาก </a:t>
            </a:r>
            <a:r>
              <a:rPr lang="en-US" dirty="0">
                <a:solidFill>
                  <a:schemeClr val="tx1"/>
                </a:solidFill>
              </a:rPr>
              <a:t>FP.DATE_SERV – LABOR.BDATE</a:t>
            </a:r>
            <a:r>
              <a:rPr lang="th-TH" dirty="0">
                <a:solidFill>
                  <a:schemeClr val="tx1"/>
                </a:solidFill>
              </a:rPr>
              <a:t> (การคุมกำเนิดทุกวิธี)</a:t>
            </a:r>
          </a:p>
        </p:txBody>
      </p:sp>
    </p:spTree>
    <p:extLst>
      <p:ext uri="{BB962C8B-B14F-4D97-AF65-F5344CB8AC3E}">
        <p14:creationId xmlns:p14="http://schemas.microsoft.com/office/powerpoint/2010/main" val="658124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05429" y="57150"/>
            <a:ext cx="7537737" cy="939966"/>
          </a:xfrm>
        </p:spPr>
        <p:txBody>
          <a:bodyPr>
            <a:no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</a:rPr>
              <a:t>ร้อยละของหญิงไทยอายุน้อยกว่า 20 ปี หลังคลอดหรือหลังแท้งที่คุมกำเนิดได้รับการคุมกำเนิดด้วยวิธีกึ่งถาวร (ยาฝังคุมกำเนิด/ห่วงอนามัย)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377863"/>
            <a:ext cx="7537738" cy="5175337"/>
          </a:xfrm>
        </p:spPr>
        <p:txBody>
          <a:bodyPr>
            <a:normAutofit/>
          </a:bodyPr>
          <a:lstStyle/>
          <a:p>
            <a:r>
              <a:rPr lang="en-US" dirty="0"/>
              <a:t>B </a:t>
            </a:r>
            <a:r>
              <a:rPr lang="th-TH" dirty="0"/>
              <a:t>หมายถึง จำนวนหญิงไทยอายุน้อยกว่า 20 ปีคลอดจากฐานข้อมูล 43 แฟ้ม </a:t>
            </a:r>
            <a:r>
              <a:rPr lang="en-US" dirty="0"/>
              <a:t>LABOR </a:t>
            </a:r>
            <a:r>
              <a:rPr lang="th-TH" dirty="0"/>
              <a:t>ตัดความซ้ำซ้อน ด้วย </a:t>
            </a:r>
            <a:r>
              <a:rPr lang="en-US" dirty="0" err="1"/>
              <a:t>cid+bdate</a:t>
            </a:r>
            <a:r>
              <a:rPr lang="en-US" dirty="0"/>
              <a:t> </a:t>
            </a:r>
            <a:r>
              <a:rPr lang="th-TH" dirty="0"/>
              <a:t>ที่ได้รับการคุมกำเนิดด้วยวิธีสมัยใหม่ ภายใน 42 วัน</a:t>
            </a:r>
          </a:p>
          <a:p>
            <a:r>
              <a:rPr lang="en-US" dirty="0"/>
              <a:t>A </a:t>
            </a:r>
            <a:r>
              <a:rPr lang="th-TH" dirty="0"/>
              <a:t>หมายถึง จำนวนหญิงตาม </a:t>
            </a:r>
            <a:r>
              <a:rPr lang="en-US" dirty="0"/>
              <a:t>B </a:t>
            </a:r>
            <a:r>
              <a:rPr lang="th-TH" dirty="0"/>
              <a:t>ได้รับบริการคุมกำเนิดด้วยวิธีกึ่งถาวร(ยาฝังคุมกำเนิด/ห่วงอนามัย)</a:t>
            </a:r>
            <a:endParaRPr lang="en-US" dirty="0"/>
          </a:p>
          <a:p>
            <a:pPr marL="0" indent="0">
              <a:buNone/>
            </a:pPr>
            <a:r>
              <a:rPr lang="th-TH" u="sng" dirty="0"/>
              <a:t>การประมวลผล</a:t>
            </a:r>
          </a:p>
          <a:p>
            <a:r>
              <a:rPr lang="en-US" dirty="0"/>
              <a:t>B: </a:t>
            </a:r>
            <a:r>
              <a:rPr lang="th-TH" dirty="0"/>
              <a:t>นับตาม </a:t>
            </a:r>
            <a:r>
              <a:rPr lang="en-US" dirty="0"/>
              <a:t>CID </a:t>
            </a:r>
            <a:r>
              <a:rPr lang="th-TH" dirty="0">
                <a:solidFill>
                  <a:srgbClr val="FF0000"/>
                </a:solidFill>
              </a:rPr>
              <a:t>ของหญิงไทยอายุน้อยกว่า </a:t>
            </a:r>
            <a:r>
              <a:rPr lang="en-US" dirty="0">
                <a:solidFill>
                  <a:srgbClr val="FF0000"/>
                </a:solidFill>
              </a:rPr>
              <a:t>20 </a:t>
            </a:r>
            <a:r>
              <a:rPr lang="th-TH" dirty="0">
                <a:solidFill>
                  <a:srgbClr val="FF0000"/>
                </a:solidFill>
              </a:rPr>
              <a:t>ปี </a:t>
            </a:r>
            <a:r>
              <a:rPr lang="th-TH" dirty="0"/>
              <a:t>ที่อยู่ในแฟ้ม </a:t>
            </a:r>
            <a:r>
              <a:rPr lang="en-US" dirty="0"/>
              <a:t>LABOR </a:t>
            </a:r>
            <a:r>
              <a:rPr lang="th-TH" dirty="0"/>
              <a:t>ที่ </a:t>
            </a:r>
            <a:r>
              <a:rPr lang="en-US" dirty="0">
                <a:solidFill>
                  <a:srgbClr val="FF0000"/>
                </a:solidFill>
              </a:rPr>
              <a:t>BDATE </a:t>
            </a:r>
            <a:r>
              <a:rPr lang="th-TH" dirty="0">
                <a:solidFill>
                  <a:srgbClr val="FF0000"/>
                </a:solidFill>
              </a:rPr>
              <a:t>อยู่ในช่วงปีงบประมาณ</a:t>
            </a:r>
            <a:r>
              <a:rPr lang="th-TH" dirty="0"/>
              <a:t> (</a:t>
            </a:r>
            <a:r>
              <a:rPr lang="en-US" dirty="0"/>
              <a:t>DISTINCT CID+BDATE</a:t>
            </a:r>
            <a:r>
              <a:rPr lang="th-TH" dirty="0"/>
              <a:t>) </a:t>
            </a:r>
            <a:r>
              <a:rPr lang="th-TH" dirty="0">
                <a:solidFill>
                  <a:srgbClr val="FF0000"/>
                </a:solidFill>
              </a:rPr>
              <a:t>นับเฉพาะที่โรงพยาบาลรายงาน</a:t>
            </a:r>
            <a:r>
              <a:rPr lang="th-TH" dirty="0">
                <a:solidFill>
                  <a:schemeClr val="tx1"/>
                </a:solidFill>
              </a:rPr>
              <a:t>เชื่อมโยงแฟ้ม </a:t>
            </a:r>
            <a:r>
              <a:rPr lang="en-US" dirty="0">
                <a:solidFill>
                  <a:schemeClr val="tx1"/>
                </a:solidFill>
              </a:rPr>
              <a:t>FP </a:t>
            </a:r>
            <a:r>
              <a:rPr lang="th-TH" dirty="0">
                <a:solidFill>
                  <a:schemeClr val="tx1"/>
                </a:solidFill>
              </a:rPr>
              <a:t>ด้วย </a:t>
            </a:r>
            <a:r>
              <a:rPr lang="en-US" dirty="0">
                <a:solidFill>
                  <a:schemeClr val="tx1"/>
                </a:solidFill>
              </a:rPr>
              <a:t>CID </a:t>
            </a:r>
            <a:r>
              <a:rPr lang="th-TH" dirty="0">
                <a:solidFill>
                  <a:schemeClr val="tx1"/>
                </a:solidFill>
              </a:rPr>
              <a:t>ตรวจสอบว่ามีการรับบริการคุมกำเนิดใน </a:t>
            </a:r>
            <a:r>
              <a:rPr lang="en-US" dirty="0">
                <a:solidFill>
                  <a:schemeClr val="tx1"/>
                </a:solidFill>
              </a:rPr>
              <a:t>42 </a:t>
            </a:r>
            <a:r>
              <a:rPr lang="th-TH">
                <a:solidFill>
                  <a:schemeClr val="tx1"/>
                </a:solidFill>
              </a:rPr>
              <a:t>วันหรือไม่</a:t>
            </a:r>
            <a:r>
              <a:rPr lang="th-TH" dirty="0">
                <a:solidFill>
                  <a:schemeClr val="tx1"/>
                </a:solidFill>
              </a:rPr>
              <a:t>จาก </a:t>
            </a:r>
            <a:r>
              <a:rPr lang="en-US" dirty="0">
                <a:solidFill>
                  <a:schemeClr val="tx1"/>
                </a:solidFill>
              </a:rPr>
              <a:t>FP.DATE_SERV – LABOR.BDATE</a:t>
            </a:r>
            <a:r>
              <a:rPr lang="th-TH" dirty="0">
                <a:solidFill>
                  <a:schemeClr val="tx1"/>
                </a:solidFill>
              </a:rPr>
              <a:t> (การคุมกำเนิดทุกวิธี)</a:t>
            </a:r>
          </a:p>
          <a:p>
            <a:r>
              <a:rPr lang="en-US" dirty="0"/>
              <a:t>A: </a:t>
            </a:r>
            <a:r>
              <a:rPr lang="th-TH" dirty="0"/>
              <a:t>นับเฉพาะที่คุมกำเนิดด้วยวิธีกึ่งถาวร(ยาฝังคุมกำเนิด/ห่วงอนามัย) </a:t>
            </a:r>
            <a:r>
              <a:rPr lang="en-US" dirty="0">
                <a:solidFill>
                  <a:srgbClr val="FF0000"/>
                </a:solidFill>
              </a:rPr>
              <a:t>FPTYPE  3,4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28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43491" y="19050"/>
            <a:ext cx="6251303" cy="1049235"/>
          </a:xfrm>
        </p:spPr>
        <p:txBody>
          <a:bodyPr>
            <a:no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</a:rPr>
              <a:t>การเฝ้าระวังอัตราการคลอดมีชีพในหญิงอายุ 15-19 ปี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 </a:t>
            </a:r>
            <a:r>
              <a:rPr lang="th-TH" dirty="0"/>
              <a:t>หมายถึง </a:t>
            </a:r>
            <a:r>
              <a:rPr lang="th-TH" dirty="0">
                <a:solidFill>
                  <a:srgbClr val="FF0000"/>
                </a:solidFill>
              </a:rPr>
              <a:t>จำนวนหญิงอายุ 15 - 19 ปี </a:t>
            </a:r>
            <a:r>
              <a:rPr lang="th-TH" dirty="0"/>
              <a:t>ทั้งหมด </a:t>
            </a:r>
            <a:r>
              <a:rPr lang="th-TH" dirty="0">
                <a:solidFill>
                  <a:srgbClr val="FF0000"/>
                </a:solidFill>
              </a:rPr>
              <a:t>ในเขตรับผิดชอบ</a:t>
            </a:r>
            <a:r>
              <a:rPr lang="th-TH" dirty="0"/>
              <a:t>(ประชากรจากการสำรวจ </a:t>
            </a:r>
            <a:r>
              <a:rPr lang="en-US" dirty="0" err="1"/>
              <a:t>TypeArea</a:t>
            </a:r>
            <a:r>
              <a:rPr lang="en-US" dirty="0"/>
              <a:t>=1,3)</a:t>
            </a:r>
            <a:endParaRPr lang="th-TH" dirty="0"/>
          </a:p>
          <a:p>
            <a:r>
              <a:rPr lang="en-US" dirty="0"/>
              <a:t>A </a:t>
            </a:r>
            <a:r>
              <a:rPr lang="th-TH" dirty="0"/>
              <a:t>หมายถึง </a:t>
            </a:r>
            <a:r>
              <a:rPr lang="th-TH" dirty="0">
                <a:solidFill>
                  <a:srgbClr val="FF0000"/>
                </a:solidFill>
              </a:rPr>
              <a:t>จำนวนการคลอดมีชีพโดยหญิงอายุ 15 - 19 ปี </a:t>
            </a:r>
            <a:r>
              <a:rPr lang="th-TH" dirty="0"/>
              <a:t>(จากแฟ้ม </a:t>
            </a:r>
            <a:r>
              <a:rPr lang="en-US" dirty="0"/>
              <a:t>Labor) </a:t>
            </a:r>
            <a:r>
              <a:rPr lang="th-TH" dirty="0"/>
              <a:t>ดูข้อมูลจากจำนวนเด็กเกิดมีชีพ (</a:t>
            </a:r>
            <a:r>
              <a:rPr lang="en-US" dirty="0">
                <a:solidFill>
                  <a:srgbClr val="FF0000"/>
                </a:solidFill>
              </a:rPr>
              <a:t>LBORN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th-TH" u="sng" dirty="0"/>
              <a:t>การประมวลผล</a:t>
            </a:r>
          </a:p>
          <a:p>
            <a:r>
              <a:rPr lang="th-TH" dirty="0"/>
              <a:t>นับรวมจำนวน </a:t>
            </a:r>
            <a:r>
              <a:rPr lang="en-US" dirty="0"/>
              <a:t>LBORN </a:t>
            </a:r>
            <a:r>
              <a:rPr lang="th-TH" dirty="0"/>
              <a:t>จากแฟ้ม </a:t>
            </a:r>
            <a:r>
              <a:rPr lang="en-US" dirty="0"/>
              <a:t>LABOR </a:t>
            </a:r>
            <a:r>
              <a:rPr lang="th-TH" dirty="0"/>
              <a:t>เมื่อ </a:t>
            </a:r>
            <a:r>
              <a:rPr lang="en-US" dirty="0"/>
              <a:t>CID </a:t>
            </a:r>
            <a:r>
              <a:rPr lang="th-TH" dirty="0"/>
              <a:t>เป็นหญิงในเขตรับผิดชอบ อายุ </a:t>
            </a:r>
            <a:r>
              <a:rPr lang="en-US" dirty="0"/>
              <a:t>15-19 </a:t>
            </a:r>
            <a:r>
              <a:rPr lang="th-TH" dirty="0"/>
              <a:t>ปี นับอายุเต็มไม่สนใจเศษ</a:t>
            </a:r>
          </a:p>
        </p:txBody>
      </p:sp>
    </p:spTree>
    <p:extLst>
      <p:ext uri="{BB962C8B-B14F-4D97-AF65-F5344CB8AC3E}">
        <p14:creationId xmlns:p14="http://schemas.microsoft.com/office/powerpoint/2010/main" val="283863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9216" y="0"/>
            <a:ext cx="6251303" cy="1049235"/>
          </a:xfrm>
        </p:spPr>
        <p:txBody>
          <a:bodyPr>
            <a:no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</a:rPr>
              <a:t>การเฝ้าระวังอัตราการคลอดมีชีพในหญิงอายุ 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10</a:t>
            </a:r>
            <a:r>
              <a:rPr lang="th-TH" sz="3600" dirty="0">
                <a:solidFill>
                  <a:schemeClr val="bg1"/>
                </a:solidFill>
              </a:rPr>
              <a:t>-</a:t>
            </a:r>
            <a:r>
              <a:rPr lang="en-US" sz="3600" dirty="0">
                <a:solidFill>
                  <a:schemeClr val="bg1"/>
                </a:solidFill>
              </a:rPr>
              <a:t>14</a:t>
            </a:r>
            <a:r>
              <a:rPr lang="th-TH" sz="3600" dirty="0">
                <a:solidFill>
                  <a:schemeClr val="bg1"/>
                </a:solidFill>
              </a:rPr>
              <a:t> ปี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 </a:t>
            </a:r>
            <a:r>
              <a:rPr lang="th-TH" dirty="0"/>
              <a:t>หมายถึง </a:t>
            </a:r>
            <a:r>
              <a:rPr lang="th-TH" dirty="0">
                <a:solidFill>
                  <a:srgbClr val="FF0000"/>
                </a:solidFill>
              </a:rPr>
              <a:t>จำนวนหญิงอายุ 1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th-TH" dirty="0">
                <a:solidFill>
                  <a:srgbClr val="FF0000"/>
                </a:solidFill>
              </a:rPr>
              <a:t> – 1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th-TH" dirty="0">
                <a:solidFill>
                  <a:srgbClr val="FF0000"/>
                </a:solidFill>
              </a:rPr>
              <a:t> ปี </a:t>
            </a:r>
            <a:r>
              <a:rPr lang="th-TH" dirty="0"/>
              <a:t>ทั้งหมด </a:t>
            </a:r>
            <a:r>
              <a:rPr lang="th-TH" dirty="0">
                <a:solidFill>
                  <a:srgbClr val="FF0000"/>
                </a:solidFill>
              </a:rPr>
              <a:t>ในเขตรับผิดชอบ</a:t>
            </a:r>
            <a:r>
              <a:rPr lang="th-TH" dirty="0"/>
              <a:t>(ประชากรจากการสำรวจ </a:t>
            </a:r>
            <a:r>
              <a:rPr lang="en-US" dirty="0" err="1"/>
              <a:t>TypeArea</a:t>
            </a:r>
            <a:r>
              <a:rPr lang="en-US" dirty="0"/>
              <a:t>=1,3)</a:t>
            </a:r>
            <a:endParaRPr lang="th-TH" dirty="0"/>
          </a:p>
          <a:p>
            <a:r>
              <a:rPr lang="en-US" dirty="0"/>
              <a:t>A </a:t>
            </a:r>
            <a:r>
              <a:rPr lang="th-TH" dirty="0"/>
              <a:t>หมายถึง </a:t>
            </a:r>
            <a:r>
              <a:rPr lang="th-TH" dirty="0">
                <a:solidFill>
                  <a:srgbClr val="FF0000"/>
                </a:solidFill>
              </a:rPr>
              <a:t>จำนวนการคลอดมีชีพโดยหญิงอายุ 1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th-TH" dirty="0">
                <a:solidFill>
                  <a:srgbClr val="FF0000"/>
                </a:solidFill>
              </a:rPr>
              <a:t> - 1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th-TH" dirty="0">
                <a:solidFill>
                  <a:srgbClr val="FF0000"/>
                </a:solidFill>
              </a:rPr>
              <a:t> ปี </a:t>
            </a:r>
            <a:r>
              <a:rPr lang="th-TH" dirty="0"/>
              <a:t>(จากแฟ้ม </a:t>
            </a:r>
            <a:r>
              <a:rPr lang="en-US" dirty="0"/>
              <a:t>Labor) </a:t>
            </a:r>
            <a:r>
              <a:rPr lang="th-TH" dirty="0"/>
              <a:t>ดูข้อมูลจากจำนวนเด็กเกิดมีชีพ (</a:t>
            </a:r>
            <a:r>
              <a:rPr lang="en-US" dirty="0">
                <a:solidFill>
                  <a:srgbClr val="FF0000"/>
                </a:solidFill>
              </a:rPr>
              <a:t>LBORN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th-TH" u="sng" dirty="0"/>
              <a:t>การประมวลผล</a:t>
            </a:r>
          </a:p>
          <a:p>
            <a:r>
              <a:rPr lang="th-TH" dirty="0"/>
              <a:t>นับรวมจำนวน </a:t>
            </a:r>
            <a:r>
              <a:rPr lang="en-US" dirty="0"/>
              <a:t>LBORN </a:t>
            </a:r>
            <a:r>
              <a:rPr lang="th-TH" dirty="0"/>
              <a:t>จากแฟ้ม </a:t>
            </a:r>
            <a:r>
              <a:rPr lang="en-US" dirty="0"/>
              <a:t>LABOR </a:t>
            </a:r>
            <a:r>
              <a:rPr lang="th-TH" dirty="0"/>
              <a:t>เมื่อ </a:t>
            </a:r>
            <a:r>
              <a:rPr lang="en-US" dirty="0"/>
              <a:t>CID </a:t>
            </a:r>
            <a:r>
              <a:rPr lang="th-TH" dirty="0"/>
              <a:t>เป็นหญิงในเขตรับผิดชอบ อายุ </a:t>
            </a:r>
            <a:r>
              <a:rPr lang="en-US" dirty="0"/>
              <a:t>10-14 </a:t>
            </a:r>
            <a:r>
              <a:rPr lang="th-TH" dirty="0"/>
              <a:t>ปี นับอายุเต็มไม่สนใจเศษ</a:t>
            </a:r>
          </a:p>
        </p:txBody>
      </p:sp>
    </p:spTree>
    <p:extLst>
      <p:ext uri="{BB962C8B-B14F-4D97-AF65-F5344CB8AC3E}">
        <p14:creationId xmlns:p14="http://schemas.microsoft.com/office/powerpoint/2010/main" val="1796824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3516" y="0"/>
            <a:ext cx="6251303" cy="1049235"/>
          </a:xfrm>
        </p:spPr>
        <p:txBody>
          <a:bodyPr>
            <a:no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</a:rPr>
              <a:t>ร้อยละการตั้งครรภ์ซ้ำในหญิงอายุน้อยกว่า 20 ปี (</a:t>
            </a:r>
            <a:r>
              <a:rPr lang="en-US" sz="3600" dirty="0">
                <a:solidFill>
                  <a:schemeClr val="bg1"/>
                </a:solidFill>
              </a:rPr>
              <a:t>PA)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377863"/>
            <a:ext cx="7537738" cy="5200737"/>
          </a:xfrm>
        </p:spPr>
        <p:txBody>
          <a:bodyPr/>
          <a:lstStyle/>
          <a:p>
            <a:r>
              <a:rPr lang="en-US" dirty="0"/>
              <a:t>B </a:t>
            </a:r>
            <a:r>
              <a:rPr lang="th-TH" dirty="0"/>
              <a:t>หมายถึง จำนวนหญิงอายุน้อยกว่า 20 ปี </a:t>
            </a:r>
            <a:r>
              <a:rPr lang="th-TH" dirty="0">
                <a:solidFill>
                  <a:srgbClr val="FF0000"/>
                </a:solidFill>
              </a:rPr>
              <a:t>ที่มารับบริการด้วยการคลอด/แท้งบุตร </a:t>
            </a:r>
            <a:r>
              <a:rPr lang="th-TH" dirty="0"/>
              <a:t>จากแฟ้ม </a:t>
            </a:r>
            <a:r>
              <a:rPr lang="en-US" dirty="0"/>
              <a:t>LABOR</a:t>
            </a:r>
          </a:p>
          <a:p>
            <a:r>
              <a:rPr lang="en-US" dirty="0"/>
              <a:t>A </a:t>
            </a:r>
            <a:r>
              <a:rPr lang="th-TH" dirty="0"/>
              <a:t>หมายถึง จำนวนหญิงอายุน้อยกว่า 20 ปี ที่มารับบริการด้วยการคลอด/แท้งบุตรเป็นการตั้งครรภ์ครั้งที่ 2 ขึ้นไป จากแฟ้ม </a:t>
            </a:r>
            <a:r>
              <a:rPr lang="en-US" dirty="0"/>
              <a:t>LABOR </a:t>
            </a:r>
          </a:p>
          <a:p>
            <a:pPr marL="0" indent="0">
              <a:buNone/>
            </a:pPr>
            <a:r>
              <a:rPr lang="th-TH" u="sng" dirty="0"/>
              <a:t>การประมวลผล</a:t>
            </a:r>
          </a:p>
          <a:p>
            <a:r>
              <a:rPr lang="th-TH" dirty="0"/>
              <a:t>การตั้งครรภ์ครั้งที่ 2 ขึ้นไป ประมวลผลจากหญิงตั้งครรภ์จากแฟ้ม </a:t>
            </a:r>
            <a:r>
              <a:rPr lang="en-US" dirty="0"/>
              <a:t>LABOR </a:t>
            </a:r>
            <a:r>
              <a:rPr lang="th-TH" dirty="0"/>
              <a:t>ที่มี </a:t>
            </a:r>
            <a:r>
              <a:rPr lang="en-US" dirty="0">
                <a:solidFill>
                  <a:srgbClr val="FF0000"/>
                </a:solidFill>
              </a:rPr>
              <a:t>Gravida &gt; 1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02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48266" y="42520"/>
            <a:ext cx="6251303" cy="1049235"/>
          </a:xfrm>
        </p:spPr>
        <p:txBody>
          <a:bodyPr>
            <a:norm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</a:rPr>
              <a:t>ร้อยละของหญิงตั้งครรภ์ได้รับยาเม็ดเสริมไอโอดีน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B94980-A4A0-41B9-9E00-D2B7542F2D22}"/>
              </a:ext>
            </a:extLst>
          </p:cNvPr>
          <p:cNvSpPr/>
          <p:nvPr/>
        </p:nvSpPr>
        <p:spPr>
          <a:xfrm>
            <a:off x="676275" y="1323975"/>
            <a:ext cx="8001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dirty="0">
                <a:solidFill>
                  <a:prstClr val="white"/>
                </a:solidFill>
              </a:rPr>
              <a:t>B </a:t>
            </a:r>
            <a:r>
              <a:rPr lang="th-TH" sz="2400" dirty="0">
                <a:solidFill>
                  <a:prstClr val="white"/>
                </a:solidFill>
              </a:rPr>
              <a:t>หมายถึง จำนวนหญิงตั้งครรภ์ที่มารับบริการ</a:t>
            </a:r>
          </a:p>
          <a:p>
            <a:pPr defTabSz="457200"/>
            <a:r>
              <a:rPr lang="en-US" sz="2400" dirty="0">
                <a:solidFill>
                  <a:prstClr val="white"/>
                </a:solidFill>
              </a:rPr>
              <a:t>A </a:t>
            </a:r>
            <a:r>
              <a:rPr lang="th-TH" sz="2400" dirty="0">
                <a:solidFill>
                  <a:prstClr val="white"/>
                </a:solidFill>
              </a:rPr>
              <a:t>หมายถึง จำนวนหญิงตั้งครรภ์ที่ได้รับยาเม็ดเสริมไอโอดีน</a:t>
            </a:r>
          </a:p>
          <a:p>
            <a:pPr defTabSz="457200"/>
            <a:r>
              <a:rPr lang="th-TH" sz="2400" u="sng" dirty="0">
                <a:solidFill>
                  <a:prstClr val="white"/>
                </a:solidFill>
              </a:rPr>
              <a:t>การประมวลผล</a:t>
            </a:r>
          </a:p>
          <a:p>
            <a:pPr defTabSz="457200"/>
            <a:r>
              <a:rPr lang="en-US" sz="2400" dirty="0">
                <a:solidFill>
                  <a:srgbClr val="FF0000"/>
                </a:solidFill>
              </a:rPr>
              <a:t>B: </a:t>
            </a:r>
            <a:r>
              <a:rPr lang="th-TH" sz="2400" dirty="0">
                <a:solidFill>
                  <a:srgbClr val="FF0000"/>
                </a:solidFill>
              </a:rPr>
              <a:t>หญิงตั้งครรภ์สัญชาติไทย</a:t>
            </a:r>
            <a:r>
              <a:rPr lang="th-TH" sz="2400" dirty="0">
                <a:solidFill>
                  <a:prstClr val="white"/>
                </a:solidFill>
              </a:rPr>
              <a:t>ทุกรายที่มารับบริการฝากครรภ์ ในปีงบประมาณ </a:t>
            </a:r>
          </a:p>
          <a:p>
            <a:pPr defTabSz="457200"/>
            <a:r>
              <a:rPr lang="en-US" sz="2400" dirty="0">
                <a:solidFill>
                  <a:prstClr val="white"/>
                </a:solidFill>
              </a:rPr>
              <a:t>A: </a:t>
            </a:r>
            <a:r>
              <a:rPr lang="th-TH" sz="2400" dirty="0">
                <a:solidFill>
                  <a:srgbClr val="FF0000"/>
                </a:solidFill>
              </a:rPr>
              <a:t>หญิงตั้งครรภ์สัญชาติไทย</a:t>
            </a:r>
            <a:r>
              <a:rPr lang="th-TH" sz="2400" dirty="0">
                <a:solidFill>
                  <a:prstClr val="white"/>
                </a:solidFill>
              </a:rPr>
              <a:t>ทุกรายที่ได้รับยาเม็ดเสริมไอโอดีน รหัสยา </a:t>
            </a:r>
            <a:r>
              <a:rPr lang="en-US" sz="2400" dirty="0">
                <a:solidFill>
                  <a:prstClr val="white"/>
                </a:solidFill>
              </a:rPr>
              <a:t>24 </a:t>
            </a:r>
            <a:r>
              <a:rPr lang="th-TH" sz="2400" dirty="0">
                <a:solidFill>
                  <a:prstClr val="white"/>
                </a:solidFill>
              </a:rPr>
              <a:t>หลักตามสำนักโภชนาการ กรมอนามัย กำหนดดังนี้</a:t>
            </a:r>
            <a:br>
              <a:rPr lang="th-TH" sz="2400" dirty="0">
                <a:solidFill>
                  <a:prstClr val="white"/>
                </a:solidFill>
              </a:rPr>
            </a:br>
            <a:r>
              <a:rPr lang="th-TH" sz="2400" dirty="0">
                <a:solidFill>
                  <a:prstClr val="white"/>
                </a:solidFill>
              </a:rPr>
              <a:t>201120320037726221781506,</a:t>
            </a:r>
            <a:br>
              <a:rPr lang="th-TH" sz="2400" dirty="0">
                <a:solidFill>
                  <a:prstClr val="white"/>
                </a:solidFill>
              </a:rPr>
            </a:br>
            <a:r>
              <a:rPr lang="th-TH" sz="2400" dirty="0">
                <a:solidFill>
                  <a:prstClr val="white"/>
                </a:solidFill>
              </a:rPr>
              <a:t>201110100019999920381199,</a:t>
            </a:r>
            <a:br>
              <a:rPr lang="th-TH" sz="2400" dirty="0">
                <a:solidFill>
                  <a:prstClr val="white"/>
                </a:solidFill>
              </a:rPr>
            </a:br>
            <a:r>
              <a:rPr lang="th-TH" sz="2400" dirty="0">
                <a:solidFill>
                  <a:prstClr val="white"/>
                </a:solidFill>
              </a:rPr>
              <a:t>101110000003082121781506,</a:t>
            </a:r>
            <a:br>
              <a:rPr lang="th-TH" sz="2400" dirty="0">
                <a:solidFill>
                  <a:prstClr val="white"/>
                </a:solidFill>
              </a:rPr>
            </a:br>
            <a:r>
              <a:rPr lang="th-TH" sz="2400" dirty="0">
                <a:solidFill>
                  <a:prstClr val="white"/>
                </a:solidFill>
              </a:rPr>
              <a:t>201110100019999920381341,</a:t>
            </a:r>
            <a:br>
              <a:rPr lang="th-TH" sz="2400" dirty="0">
                <a:solidFill>
                  <a:prstClr val="white"/>
                </a:solidFill>
              </a:rPr>
            </a:br>
            <a:r>
              <a:rPr lang="th-TH" sz="2400" dirty="0">
                <a:solidFill>
                  <a:prstClr val="white"/>
                </a:solidFill>
              </a:rPr>
              <a:t>201110100019999921881341</a:t>
            </a:r>
            <a:r>
              <a:rPr lang="th-TH" sz="1800" dirty="0">
                <a:solidFill>
                  <a:prstClr val="white"/>
                </a:solidFill>
              </a:rPr>
              <a:t/>
            </a:r>
            <a:br>
              <a:rPr lang="th-TH" sz="1800" dirty="0">
                <a:solidFill>
                  <a:prstClr val="white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*******</a:t>
            </a:r>
            <a:r>
              <a:rPr lang="th-TH" sz="1800" dirty="0">
                <a:solidFill>
                  <a:srgbClr val="FF0000"/>
                </a:solidFill>
              </a:rPr>
              <a:t>ต่างจากข้ออื่นๆที่ไม่ได้ประมวลผลจากคนที่สิ้นสุดการตั้งครรภ์</a:t>
            </a:r>
          </a:p>
        </p:txBody>
      </p:sp>
    </p:spTree>
    <p:extLst>
      <p:ext uri="{BB962C8B-B14F-4D97-AF65-F5344CB8AC3E}">
        <p14:creationId xmlns:p14="http://schemas.microsoft.com/office/powerpoint/2010/main" val="18052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4356E4-6A3A-4630-8EBF-58187CA5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741" y="0"/>
            <a:ext cx="6251303" cy="104923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Login </a:t>
            </a:r>
            <a:r>
              <a:rPr lang="en-US" dirty="0" err="1">
                <a:solidFill>
                  <a:schemeClr val="bg1"/>
                </a:solidFill>
              </a:rPr>
              <a:t>hdc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h-TH" dirty="0">
                <a:solidFill>
                  <a:schemeClr val="bg1"/>
                </a:solidFill>
              </a:rPr>
              <a:t>แล้วเข้าเมนูงานอนามัยแม่และเด็ก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9EDBEC5-A6A3-4268-B8ED-5C23C3355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19" t="10801" r="45669" b="25500"/>
          <a:stretch/>
        </p:blipFill>
        <p:spPr>
          <a:xfrm>
            <a:off x="1928456" y="1661116"/>
            <a:ext cx="4917667" cy="4068252"/>
          </a:xfrm>
          <a:prstGeom prst="rect">
            <a:avLst/>
          </a:prstGeom>
        </p:spPr>
      </p:pic>
      <p:sp>
        <p:nvSpPr>
          <p:cNvPr id="11" name="ลูกศรขึ้น 1">
            <a:extLst>
              <a:ext uri="{FF2B5EF4-FFF2-40B4-BE49-F238E27FC236}">
                <a16:creationId xmlns="" xmlns:a16="http://schemas.microsoft.com/office/drawing/2014/main" id="{88CAFBDE-2EBE-4FF5-A168-7FD3C60AAA9D}"/>
              </a:ext>
            </a:extLst>
          </p:cNvPr>
          <p:cNvSpPr/>
          <p:nvPr/>
        </p:nvSpPr>
        <p:spPr>
          <a:xfrm rot="16200000">
            <a:off x="5528855" y="2437539"/>
            <a:ext cx="504056" cy="7920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2" name="ลูกศรขึ้น 5">
            <a:extLst>
              <a:ext uri="{FF2B5EF4-FFF2-40B4-BE49-F238E27FC236}">
                <a16:creationId xmlns="" xmlns:a16="http://schemas.microsoft.com/office/drawing/2014/main" id="{3B5D5FED-1C64-42DD-8CF8-E7B424B365AF}"/>
              </a:ext>
            </a:extLst>
          </p:cNvPr>
          <p:cNvSpPr/>
          <p:nvPr/>
        </p:nvSpPr>
        <p:spPr>
          <a:xfrm rot="5400000">
            <a:off x="2504519" y="2437538"/>
            <a:ext cx="504056" cy="7920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3" name="ลูกศรขึ้น 6">
            <a:extLst>
              <a:ext uri="{FF2B5EF4-FFF2-40B4-BE49-F238E27FC236}">
                <a16:creationId xmlns="" xmlns:a16="http://schemas.microsoft.com/office/drawing/2014/main" id="{17547074-0A9A-4F0D-B2BB-71B1990376DE}"/>
              </a:ext>
            </a:extLst>
          </p:cNvPr>
          <p:cNvSpPr/>
          <p:nvPr/>
        </p:nvSpPr>
        <p:spPr>
          <a:xfrm rot="5400000">
            <a:off x="2504519" y="1429426"/>
            <a:ext cx="504056" cy="7920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57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891F0B4-DA05-45CE-BBBE-56F3D815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141" y="0"/>
            <a:ext cx="6251303" cy="1049235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ร้อยละของหญิงตั้งครรภ์ได้รับยาเม็ดเสริมไอโอดีน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3D8BC5B7-3723-430C-8B2B-619704CEA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611" y="1247015"/>
            <a:ext cx="5694382" cy="2678139"/>
          </a:xfr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A7285410-FB3D-494D-A246-88A657160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11" y="4028226"/>
            <a:ext cx="5694382" cy="267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94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A7FB9E8-E618-48A8-8280-9B112885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824" y="0"/>
            <a:ext cx="6251303" cy="1049235"/>
          </a:xfrm>
        </p:spPr>
        <p:txBody>
          <a:bodyPr>
            <a:noAutofit/>
          </a:bodyPr>
          <a:lstStyle/>
          <a:p>
            <a:r>
              <a:rPr lang="th-TH" sz="2800" dirty="0">
                <a:solidFill>
                  <a:schemeClr val="bg1"/>
                </a:solidFill>
              </a:rPr>
              <a:t>ร้อยละหญิงตั้งครรภ์ได้รับยาเม็ดเสริมไอโอดีน ธาตุเหล็ก และกรด</a:t>
            </a:r>
            <a:r>
              <a:rPr lang="th-TH" sz="2800" dirty="0" err="1">
                <a:solidFill>
                  <a:schemeClr val="bg1"/>
                </a:solidFill>
              </a:rPr>
              <a:t>โฟลิก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CBD6C96F-13A1-44DE-B510-D5F615AF3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429" y="1202311"/>
            <a:ext cx="7537738" cy="497236"/>
          </a:xfrm>
        </p:spPr>
        <p:txBody>
          <a:bodyPr/>
          <a:lstStyle/>
          <a:p>
            <a:r>
              <a:rPr lang="th-TH" dirty="0"/>
              <a:t>รายงานแบบเดิม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FC0BF832-D58B-40EF-87D7-E4FCDE65A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24" y="1654721"/>
            <a:ext cx="6129545" cy="2879945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28B04180-5E32-4FE8-A01C-3F6AE41F6D1D}"/>
              </a:ext>
            </a:extLst>
          </p:cNvPr>
          <p:cNvSpPr/>
          <p:nvPr/>
        </p:nvSpPr>
        <p:spPr>
          <a:xfrm>
            <a:off x="1568824" y="4746766"/>
            <a:ext cx="665181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th-TH" sz="2400" dirty="0">
                <a:solidFill>
                  <a:srgbClr val="1C1E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รายงานนี้เป็นแบบ </a:t>
            </a:r>
            <a:r>
              <a:rPr lang="en-US" sz="2400" dirty="0">
                <a:solidFill>
                  <a:srgbClr val="1C1E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Workload </a:t>
            </a:r>
            <a:r>
              <a:rPr lang="th-TH" sz="2400" dirty="0">
                <a:solidFill>
                  <a:srgbClr val="1C1E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กล่าวคือ เป้าหมายจึงเป็นหญิงมีครรภ์ที่มาฝากครรภ์ในหน่วยบริการ</a:t>
            </a:r>
            <a:r>
              <a:rPr lang="th-TH" sz="2400" dirty="0" err="1">
                <a:solidFill>
                  <a:srgbClr val="1C1E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จริงๆ</a:t>
            </a:r>
            <a:r>
              <a:rPr lang="th-TH" sz="2400" dirty="0">
                <a:solidFill>
                  <a:srgbClr val="1C1E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ไม่นับรวมการเอาข้อมูลการฝากครรภ์จากที่อื่นมาบันทึกแบบความครอบคลุม(ถ้าไม่ได้ให้บริการเอง จะไม่ถูกนับเป้าหมายในรายงานข้อนี้) </a:t>
            </a:r>
            <a: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ข้อรวม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B,A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ไม่สามารถเอาผลจากไตรมาส</a:t>
            </a:r>
            <a:r>
              <a:rPr lang="th-TH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มารวมกันได้เนื่องจาก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คนอาจจะรับบริการหลายครั้งได้</a:t>
            </a:r>
            <a:endParaRPr lang="th-TH" sz="24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ลูกศร: โค้งซ้าย 8">
            <a:extLst>
              <a:ext uri="{FF2B5EF4-FFF2-40B4-BE49-F238E27FC236}">
                <a16:creationId xmlns="" xmlns:a16="http://schemas.microsoft.com/office/drawing/2014/main" id="{C8BA0165-799C-4E6C-8CC0-524F24FE427D}"/>
              </a:ext>
            </a:extLst>
          </p:cNvPr>
          <p:cNvSpPr/>
          <p:nvPr/>
        </p:nvSpPr>
        <p:spPr>
          <a:xfrm flipH="1" flipV="1">
            <a:off x="734303" y="3783103"/>
            <a:ext cx="655225" cy="161323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68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C5D62980-CA7A-4CE2-8819-64E4AB81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041" y="219075"/>
            <a:ext cx="6251303" cy="79057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 EXCHANGE </a:t>
            </a:r>
            <a:r>
              <a:rPr lang="th-TH" sz="2800" b="0" dirty="0">
                <a:solidFill>
                  <a:schemeClr val="bg1"/>
                </a:solidFill>
              </a:rPr>
              <a:t>ร้อยละหญิงตั้งครรภ์ได้รับยาเม็ดเสริมไอโอดีน ธาตุเหล็ก และกรด</a:t>
            </a:r>
            <a:r>
              <a:rPr lang="th-TH" sz="2800" b="0" dirty="0" err="1">
                <a:solidFill>
                  <a:schemeClr val="bg1"/>
                </a:solidFill>
              </a:rPr>
              <a:t>โฟลิก</a:t>
            </a:r>
            <a:r>
              <a:rPr lang="th-TH" sz="2800" b="0" dirty="0">
                <a:solidFill>
                  <a:schemeClr val="bg1"/>
                </a:solidFill>
              </a:rPr>
              <a:t/>
            </a:r>
            <a:br>
              <a:rPr lang="th-TH" sz="2800" b="0" dirty="0">
                <a:solidFill>
                  <a:schemeClr val="bg1"/>
                </a:solidFill>
              </a:rPr>
            </a:br>
            <a:endParaRPr lang="th-TH" sz="2800" dirty="0">
              <a:solidFill>
                <a:schemeClr val="bg1"/>
              </a:solidFill>
            </a:endParaRPr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="" xmlns:a16="http://schemas.microsoft.com/office/drawing/2014/main" id="{1F481A3C-E97B-48F1-A389-030264956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05" y="1898248"/>
            <a:ext cx="8463645" cy="3149263"/>
          </a:xfrm>
        </p:spPr>
      </p:pic>
    </p:spTree>
    <p:extLst>
      <p:ext uri="{BB962C8B-B14F-4D97-AF65-F5344CB8AC3E}">
        <p14:creationId xmlns:p14="http://schemas.microsoft.com/office/powerpoint/2010/main" val="1112424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97063" y="0"/>
            <a:ext cx="6251303" cy="1049235"/>
          </a:xfrm>
        </p:spPr>
        <p:txBody>
          <a:bodyPr>
            <a:no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</a:rPr>
              <a:t>ร้อยละของหญิงตั้งครรภ์ได้รับยาเม็ดเสริมไอโอดีน</a:t>
            </a:r>
            <a:br>
              <a:rPr lang="th-TH" sz="3200" dirty="0">
                <a:solidFill>
                  <a:schemeClr val="bg1"/>
                </a:solidFill>
              </a:rPr>
            </a:br>
            <a:r>
              <a:rPr lang="th-TH" sz="3200" dirty="0">
                <a:solidFill>
                  <a:schemeClr val="bg1"/>
                </a:solidFill>
              </a:rPr>
              <a:t>คิดทั้ง</a:t>
            </a:r>
            <a:r>
              <a:rPr lang="en-US" sz="3200" dirty="0">
                <a:solidFill>
                  <a:schemeClr val="bg1"/>
                </a:solidFill>
              </a:rPr>
              <a:t> 2 </a:t>
            </a:r>
            <a:r>
              <a:rPr lang="th-TH" sz="3200" dirty="0">
                <a:solidFill>
                  <a:schemeClr val="bg1"/>
                </a:solidFill>
              </a:rPr>
              <a:t>แนวทาง</a:t>
            </a:r>
          </a:p>
        </p:txBody>
      </p:sp>
      <p:sp>
        <p:nvSpPr>
          <p:cNvPr id="10" name="ตัวแทนเนื้อหา 2">
            <a:extLst>
              <a:ext uri="{FF2B5EF4-FFF2-40B4-BE49-F238E27FC236}">
                <a16:creationId xmlns="" xmlns:a16="http://schemas.microsoft.com/office/drawing/2014/main" id="{8D6338F1-8A4A-45D4-A96C-EFBE71EED746}"/>
              </a:ext>
            </a:extLst>
          </p:cNvPr>
          <p:cNvSpPr txBox="1">
            <a:spLocks/>
          </p:cNvSpPr>
          <p:nvPr/>
        </p:nvSpPr>
        <p:spPr>
          <a:xfrm>
            <a:off x="1655180" y="4861366"/>
            <a:ext cx="7087986" cy="1768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B8C29"/>
              </a:buClr>
            </a:pPr>
            <a:endParaRPr lang="th-TH" sz="3200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2" name="ตัวแทนเนื้อหา 31">
            <a:extLst>
              <a:ext uri="{FF2B5EF4-FFF2-40B4-BE49-F238E27FC236}">
                <a16:creationId xmlns="" xmlns:a16="http://schemas.microsoft.com/office/drawing/2014/main" id="{FAEA0188-A45F-4315-B688-D92A9F842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063" y="1575028"/>
            <a:ext cx="6724014" cy="4374359"/>
          </a:xfrm>
        </p:spPr>
      </p:pic>
    </p:spTree>
    <p:extLst>
      <p:ext uri="{BB962C8B-B14F-4D97-AF65-F5344CB8AC3E}">
        <p14:creationId xmlns:p14="http://schemas.microsoft.com/office/powerpoint/2010/main" val="4004054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38741" y="9326"/>
            <a:ext cx="6251303" cy="1049235"/>
          </a:xfrm>
        </p:spPr>
        <p:txBody>
          <a:bodyPr>
            <a:no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</a:rPr>
              <a:t>ร้อยละของหญิงตั้งครรภ์ได้รับยาเม็ดเสริมไอโอดีน</a:t>
            </a:r>
            <a:br>
              <a:rPr lang="th-TH" sz="3200" dirty="0">
                <a:solidFill>
                  <a:schemeClr val="bg1"/>
                </a:solidFill>
              </a:rPr>
            </a:br>
            <a:r>
              <a:rPr lang="th-TH" sz="3200" dirty="0">
                <a:solidFill>
                  <a:schemeClr val="bg1"/>
                </a:solidFill>
              </a:rPr>
              <a:t>คิดทั้ง</a:t>
            </a:r>
            <a:r>
              <a:rPr lang="en-US" sz="3200" dirty="0">
                <a:solidFill>
                  <a:schemeClr val="bg1"/>
                </a:solidFill>
              </a:rPr>
              <a:t> 2 </a:t>
            </a:r>
            <a:r>
              <a:rPr lang="th-TH" sz="3200" dirty="0">
                <a:solidFill>
                  <a:schemeClr val="bg1"/>
                </a:solidFill>
              </a:rPr>
              <a:t>แนวทาง</a:t>
            </a:r>
          </a:p>
        </p:txBody>
      </p:sp>
      <p:pic>
        <p:nvPicPr>
          <p:cNvPr id="9" name="ตัวแทนเนื้อหา 8">
            <a:extLst>
              <a:ext uri="{FF2B5EF4-FFF2-40B4-BE49-F238E27FC236}">
                <a16:creationId xmlns="" xmlns:a16="http://schemas.microsoft.com/office/drawing/2014/main" id="{E87D64D6-DE6A-401A-BC5A-D95356DFB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429" y="1400175"/>
            <a:ext cx="7371412" cy="2853260"/>
          </a:xfrm>
        </p:spPr>
      </p:pic>
      <p:sp>
        <p:nvSpPr>
          <p:cNvPr id="10" name="ตัวแทนเนื้อหา 2">
            <a:extLst>
              <a:ext uri="{FF2B5EF4-FFF2-40B4-BE49-F238E27FC236}">
                <a16:creationId xmlns="" xmlns:a16="http://schemas.microsoft.com/office/drawing/2014/main" id="{8D6338F1-8A4A-45D4-A96C-EFBE71EED746}"/>
              </a:ext>
            </a:extLst>
          </p:cNvPr>
          <p:cNvSpPr txBox="1">
            <a:spLocks/>
          </p:cNvSpPr>
          <p:nvPr/>
        </p:nvSpPr>
        <p:spPr>
          <a:xfrm>
            <a:off x="1655180" y="4861366"/>
            <a:ext cx="7087986" cy="1768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B8C29"/>
              </a:buClr>
            </a:pPr>
            <a:endParaRPr lang="th-TH" sz="3200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="" xmlns:a16="http://schemas.microsoft.com/office/drawing/2014/main" id="{DB513480-A0DD-4021-BD32-5159ACD71F53}"/>
              </a:ext>
            </a:extLst>
          </p:cNvPr>
          <p:cNvSpPr/>
          <p:nvPr/>
        </p:nvSpPr>
        <p:spPr>
          <a:xfrm>
            <a:off x="1205429" y="4329743"/>
            <a:ext cx="737141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th-TH" sz="2400" dirty="0">
                <a:solidFill>
                  <a:srgbClr val="1C1E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ไม่ได้นับทุกครั้งที่มานับคนที่มาในปี ได้รับ 1 ครั้งก็ผ่าน แต่ถ้ากรมมองไตรมาส ก็เป็นคนต่อไตรมาส ใน 1 ไตรมาสหากมาและได้รับ 1 ครั้งก็ผ่าน สิ่งสำคัญคือ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มารับบริการควรจ่ายให้ได้อย่างน้อย 1 ครั้งต่อไตรมาส </a:t>
            </a:r>
            <a:r>
              <a:rPr lang="th-TH" sz="2400" dirty="0">
                <a:solidFill>
                  <a:srgbClr val="1C1E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แต่ก็มีบางรพ.บอกว่ามาครั้งเดียวและไม่จ่าย และไม่มาอีกเลยก็เลยมีเป้าหมายไม่มีผลงาน 100% ยาก ก็เลยเกิดข้อใหม่ขึ้นมาอีกหนึ่งข้อคือ </a:t>
            </a:r>
            <a:r>
              <a:rPr lang="en-US" sz="2400" dirty="0">
                <a:solidFill>
                  <a:srgbClr val="1C1E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coverage </a:t>
            </a:r>
            <a:r>
              <a:rPr lang="th-TH" sz="2400" dirty="0">
                <a:solidFill>
                  <a:srgbClr val="1C1E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การได้รับ ดูคนคลอดแล้วย้อนกลับไปดูว่าได้รับขณะตั้งครรภ์ได้รับสักครั้งไหม</a:t>
            </a:r>
            <a:endParaRPr lang="th-TH" sz="24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ลูกศร: โค้งซ้าย 27">
            <a:extLst>
              <a:ext uri="{FF2B5EF4-FFF2-40B4-BE49-F238E27FC236}">
                <a16:creationId xmlns="" xmlns:a16="http://schemas.microsoft.com/office/drawing/2014/main" id="{4EE156A2-7060-4CA2-BA09-59B8EB8C74FA}"/>
              </a:ext>
            </a:extLst>
          </p:cNvPr>
          <p:cNvSpPr/>
          <p:nvPr/>
        </p:nvSpPr>
        <p:spPr>
          <a:xfrm flipH="1" flipV="1">
            <a:off x="734304" y="3783104"/>
            <a:ext cx="556614" cy="93996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56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4AE6A4C-2886-43D7-AB0C-E74C4E6D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98" y="0"/>
            <a:ext cx="6916602" cy="104923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DATA EXCHANGE </a:t>
            </a:r>
            <a:r>
              <a:rPr lang="th-TH" sz="2400" b="0" dirty="0">
                <a:solidFill>
                  <a:schemeClr val="bg1"/>
                </a:solidFill>
              </a:rPr>
              <a:t>ความครอบคลุมการได้รับยาเม็ดเสริมไอโอดีน ธาตุเหล็ก และกรด</a:t>
            </a:r>
            <a:r>
              <a:rPr lang="th-TH" sz="2400" b="0" dirty="0" err="1">
                <a:solidFill>
                  <a:schemeClr val="bg1"/>
                </a:solidFill>
              </a:rPr>
              <a:t>โฟลิก</a:t>
            </a:r>
            <a:r>
              <a:rPr lang="th-TH" sz="2400" b="0" dirty="0">
                <a:solidFill>
                  <a:schemeClr val="bg1"/>
                </a:solidFill>
              </a:rPr>
              <a:t> ของหญิงตั้งครรภ์ที่คลอดบุตรแล้วในเขตรับผิดชอบ</a:t>
            </a:r>
            <a:br>
              <a:rPr lang="th-TH" sz="2400" b="0" dirty="0">
                <a:solidFill>
                  <a:schemeClr val="bg1"/>
                </a:solidFill>
              </a:rPr>
            </a:br>
            <a:endParaRPr lang="th-TH" sz="2400" dirty="0">
              <a:solidFill>
                <a:schemeClr val="bg1"/>
              </a:solidFill>
            </a:endParaRP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4A21B255-B2F0-497C-A902-42AD20BF9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323" y="1886673"/>
            <a:ext cx="8284627" cy="3226114"/>
          </a:xfrm>
        </p:spPr>
      </p:pic>
    </p:spTree>
    <p:extLst>
      <p:ext uri="{BB962C8B-B14F-4D97-AF65-F5344CB8AC3E}">
        <p14:creationId xmlns:p14="http://schemas.microsoft.com/office/powerpoint/2010/main" val="2469581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81946" y="0"/>
            <a:ext cx="6251303" cy="1049235"/>
          </a:xfrm>
        </p:spPr>
        <p:txBody>
          <a:bodyPr/>
          <a:lstStyle/>
          <a:p>
            <a:pPr algn="ctr"/>
            <a:r>
              <a:rPr lang="th-TH" dirty="0">
                <a:solidFill>
                  <a:schemeClr val="bg1"/>
                </a:solidFill>
              </a:rPr>
              <a:t>แฟ้มหลักของอนามัยเด็ก/ทารก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38728" y="1049235"/>
            <a:ext cx="7537738" cy="5251537"/>
          </a:xfrm>
        </p:spPr>
        <p:txBody>
          <a:bodyPr>
            <a:normAutofit fontScale="92500" lnSpcReduction="10000"/>
          </a:bodyPr>
          <a:lstStyle/>
          <a:p>
            <a:r>
              <a:rPr lang="th-TH" sz="3200" dirty="0"/>
              <a:t>แฟ้ม </a:t>
            </a:r>
            <a:r>
              <a:rPr lang="en-US" sz="3200" dirty="0"/>
              <a:t>NEWBORN   </a:t>
            </a:r>
            <a:r>
              <a:rPr lang="th-TH" sz="3200" dirty="0"/>
              <a:t>เก็บข้อมูลประวัติการคลอดของทารกจากหญิง ในเขตรับผิดชอบ </a:t>
            </a:r>
            <a:r>
              <a:rPr lang="th-TH" sz="3200" dirty="0">
                <a:solidFill>
                  <a:srgbClr val="FF0000"/>
                </a:solidFill>
              </a:rPr>
              <a:t>หรือทารกที่คลอดที่หน่วยบริการ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th-TH" sz="3200" dirty="0"/>
              <a:t>แฟ้ม </a:t>
            </a:r>
            <a:r>
              <a:rPr lang="en-US" sz="3200" dirty="0"/>
              <a:t>NEWBORNCARE</a:t>
            </a:r>
            <a:r>
              <a:rPr lang="th-TH" sz="3200" dirty="0"/>
              <a:t> เก็บข้อมูลการดูแลทารกหลังคลอดของหญิงตั้งครรภ์ </a:t>
            </a:r>
            <a:r>
              <a:rPr lang="th-TH" sz="3200" dirty="0">
                <a:solidFill>
                  <a:srgbClr val="FF0000"/>
                </a:solidFill>
              </a:rPr>
              <a:t>ในเขตรับผิดชอบ</a:t>
            </a:r>
          </a:p>
          <a:p>
            <a:r>
              <a:rPr lang="th-TH" sz="3200" dirty="0"/>
              <a:t>แฟ้ม </a:t>
            </a:r>
            <a:r>
              <a:rPr lang="en-US" sz="3200" dirty="0"/>
              <a:t>NUTRITION </a:t>
            </a:r>
            <a:r>
              <a:rPr lang="th-TH" sz="3200" dirty="0"/>
              <a:t>เก็บข้อมูลการวัดระดับโภชนาการและพัฒนาการเด็กอายุ 0-5 ปี และนักเรียน</a:t>
            </a:r>
            <a:r>
              <a:rPr lang="th-TH" sz="3200" dirty="0">
                <a:solidFill>
                  <a:srgbClr val="FF0000"/>
                </a:solidFill>
              </a:rPr>
              <a:t>ในเขตรับผิดชอบ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th-TH" sz="3200" dirty="0"/>
              <a:t>แฟ้ม </a:t>
            </a:r>
            <a:r>
              <a:rPr lang="en-US" sz="3200" dirty="0"/>
              <a:t>SPECIALPP </a:t>
            </a:r>
            <a:r>
              <a:rPr lang="th-TH" sz="3200" dirty="0"/>
              <a:t>ข้อมูลการให้บริการส่งเสริมสุขภาพป้องกันโรคเฉพาะสำหรับผู้ที่มารับบริการ และประวัติการได้รับบริการส่งเสริมสุขภาพป้องกันโรคเฉพาะ</a:t>
            </a:r>
            <a:r>
              <a:rPr lang="th-TH" sz="3200" dirty="0">
                <a:solidFill>
                  <a:srgbClr val="FF0000"/>
                </a:solidFill>
              </a:rPr>
              <a:t>สำหรับกลุ่มเป้าหมายในเขตรับผิดชอบ</a:t>
            </a:r>
            <a:endParaRPr lang="en-US" sz="3200" dirty="0">
              <a:solidFill>
                <a:srgbClr val="FF0000"/>
              </a:solidFill>
            </a:endParaRP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676846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14941" y="0"/>
            <a:ext cx="6251303" cy="1049235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ข้อมูลสำคัญในแต่ละแฟ้มข้อมูล อนามัยเด็ก/ทารก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5429" y="1168691"/>
            <a:ext cx="7537738" cy="4997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u="sng" dirty="0"/>
              <a:t>แฟ้ม </a:t>
            </a:r>
            <a:r>
              <a:rPr lang="en-US" u="sng" dirty="0"/>
              <a:t>NEWBORN</a:t>
            </a:r>
            <a:r>
              <a:rPr lang="en-US" dirty="0"/>
              <a:t> </a:t>
            </a:r>
            <a:endParaRPr lang="th-TH" u="sng" dirty="0"/>
          </a:p>
          <a:p>
            <a:r>
              <a:rPr lang="en-US" dirty="0"/>
              <a:t>BDATE </a:t>
            </a:r>
            <a:r>
              <a:rPr lang="th-TH" dirty="0"/>
              <a:t>วันที่คลอด</a:t>
            </a:r>
          </a:p>
          <a:p>
            <a:r>
              <a:rPr lang="en-US" dirty="0"/>
              <a:t>BHOSP </a:t>
            </a:r>
            <a:r>
              <a:rPr lang="th-TH" dirty="0"/>
              <a:t>รหัสสถานพยาบาลที่คลอด</a:t>
            </a:r>
          </a:p>
          <a:p>
            <a:r>
              <a:rPr lang="en-US" dirty="0"/>
              <a:t>BTYPE </a:t>
            </a:r>
            <a:r>
              <a:rPr lang="th-TH" dirty="0"/>
              <a:t>วิธีการคลอด</a:t>
            </a:r>
          </a:p>
          <a:p>
            <a:r>
              <a:rPr lang="en-US" dirty="0"/>
              <a:t>BWEIGHT</a:t>
            </a:r>
            <a:r>
              <a:rPr lang="th-TH" dirty="0"/>
              <a:t>  น้ำหนักแรกคลอด(กรัม)</a:t>
            </a:r>
          </a:p>
          <a:p>
            <a:r>
              <a:rPr lang="en-US" dirty="0"/>
              <a:t>ASPHYXIA </a:t>
            </a:r>
            <a:r>
              <a:rPr lang="th-TH" dirty="0"/>
              <a:t>สภาวการณ์ขาดออกซิเจน</a:t>
            </a:r>
          </a:p>
          <a:p>
            <a:r>
              <a:rPr lang="en-US" dirty="0"/>
              <a:t>TSH </a:t>
            </a:r>
            <a:r>
              <a:rPr lang="th-TH" dirty="0"/>
              <a:t>ได้รับการตรวจ </a:t>
            </a:r>
            <a:r>
              <a:rPr lang="en-US" dirty="0"/>
              <a:t>TSH </a:t>
            </a:r>
            <a:r>
              <a:rPr lang="th-TH" dirty="0"/>
              <a:t>หรือไม่</a:t>
            </a:r>
            <a:endParaRPr lang="en-US" dirty="0"/>
          </a:p>
          <a:p>
            <a:r>
              <a:rPr lang="en-US" dirty="0"/>
              <a:t>TSHRESULT </a:t>
            </a:r>
            <a:r>
              <a:rPr lang="th-TH" dirty="0"/>
              <a:t>ผลการตรวจ </a:t>
            </a:r>
            <a:r>
              <a:rPr lang="en-US" dirty="0"/>
              <a:t>TSH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71180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567316" y="0"/>
            <a:ext cx="6251303" cy="1049235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ข้อมูลสำคัญในแต่ละแฟ้มข้อมูล อนามัยเด็ก/ทารก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u="sng" dirty="0"/>
              <a:t>แฟ้ม </a:t>
            </a:r>
            <a:r>
              <a:rPr lang="en-US" sz="3200" u="sng" dirty="0"/>
              <a:t>NEWBORNCARE</a:t>
            </a:r>
            <a:endParaRPr lang="th-TH" sz="3200" u="sng" dirty="0"/>
          </a:p>
          <a:p>
            <a:r>
              <a:rPr lang="en-US" sz="3200" dirty="0"/>
              <a:t>BDATE </a:t>
            </a:r>
            <a:r>
              <a:rPr lang="th-TH" sz="3200" dirty="0"/>
              <a:t>วันเดือนปีที่คลอด</a:t>
            </a:r>
          </a:p>
          <a:p>
            <a:r>
              <a:rPr lang="en-US" sz="3200" dirty="0"/>
              <a:t>BCARE </a:t>
            </a:r>
            <a:r>
              <a:rPr lang="th-TH" sz="3200" dirty="0"/>
              <a:t>วันที่ดูแลลูก</a:t>
            </a:r>
          </a:p>
          <a:p>
            <a:r>
              <a:rPr lang="en-US" sz="3200" dirty="0"/>
              <a:t>BCPLACE </a:t>
            </a:r>
            <a:r>
              <a:rPr lang="th-TH" sz="3200" dirty="0"/>
              <a:t>รหัสสถานพยาบาลที่ดูแลลูก</a:t>
            </a:r>
          </a:p>
          <a:p>
            <a:r>
              <a:rPr lang="en-US" sz="3200" dirty="0"/>
              <a:t>FOOD </a:t>
            </a:r>
            <a:r>
              <a:rPr lang="th-TH" sz="3200" dirty="0"/>
              <a:t>อาหารที่รับประทาน</a:t>
            </a:r>
            <a:endParaRPr lang="en-US" sz="3200" dirty="0"/>
          </a:p>
          <a:p>
            <a:pPr marL="0" indent="0">
              <a:buNone/>
            </a:pP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303189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43491" y="0"/>
            <a:ext cx="6251303" cy="1049235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ข้อมูลสำคัญในแต่ละแฟ้มข้อมูล อนามัยเด็ก/ทารก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sz="3200" u="sng" dirty="0"/>
              <a:t>แฟ้ม </a:t>
            </a:r>
            <a:r>
              <a:rPr lang="en-US" sz="3200" u="sng" dirty="0"/>
              <a:t>NUTRITION</a:t>
            </a:r>
          </a:p>
          <a:p>
            <a:r>
              <a:rPr lang="en-US" sz="3200" dirty="0"/>
              <a:t>DATE_SERV </a:t>
            </a:r>
            <a:r>
              <a:rPr lang="th-TH" sz="3200" dirty="0"/>
              <a:t>วันที่ให้บริการ</a:t>
            </a:r>
            <a:endParaRPr lang="en-US" sz="3200" dirty="0"/>
          </a:p>
          <a:p>
            <a:r>
              <a:rPr lang="en-US" sz="3200" dirty="0"/>
              <a:t>NUTRITIONPLACE </a:t>
            </a:r>
            <a:r>
              <a:rPr lang="th-TH" sz="3200" dirty="0"/>
              <a:t>สถานที่รับบริการ</a:t>
            </a:r>
            <a:endParaRPr lang="en-US" sz="3200" dirty="0"/>
          </a:p>
          <a:p>
            <a:r>
              <a:rPr lang="en-US" sz="3200" dirty="0"/>
              <a:t>WEIGHT </a:t>
            </a:r>
            <a:r>
              <a:rPr lang="th-TH" sz="3200" dirty="0"/>
              <a:t>น้ำหนัก(กก.)</a:t>
            </a:r>
            <a:endParaRPr lang="en-US" sz="3200" dirty="0"/>
          </a:p>
          <a:p>
            <a:r>
              <a:rPr lang="en-US" sz="3200" dirty="0"/>
              <a:t>HEIGHT </a:t>
            </a:r>
            <a:r>
              <a:rPr lang="th-TH" sz="3200" dirty="0"/>
              <a:t>ส่วนสูง (ซม.)</a:t>
            </a:r>
            <a:endParaRPr lang="en-US" sz="3200" dirty="0"/>
          </a:p>
          <a:p>
            <a:r>
              <a:rPr lang="en-US" sz="3200" dirty="0"/>
              <a:t>FOOD </a:t>
            </a:r>
            <a:r>
              <a:rPr lang="th-TH" sz="3200" dirty="0"/>
              <a:t>อาหารที่รับประทานปัจจุบัน</a:t>
            </a: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419176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EE286A-F0B5-41AA-8CD2-5231ADAF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16" y="0"/>
            <a:ext cx="6251303" cy="1049235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</a:rPr>
              <a:t>เรื่องการตรวจพัฒนาการ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2A7A12-A133-41A7-BD6E-2864F9F14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9535B6A-04E0-4918-89BE-1A7957442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055"/>
          <a:stretch/>
        </p:blipFill>
        <p:spPr>
          <a:xfrm>
            <a:off x="721876" y="1840567"/>
            <a:ext cx="7373233" cy="19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526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443491" y="0"/>
            <a:ext cx="6251303" cy="1049235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ข้อมูลสำคัญในแต่ละแฟ้มข้อมูล อนามัยเด็ก/ทารก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u="sng" dirty="0"/>
              <a:t>แฟ้ม </a:t>
            </a:r>
            <a:r>
              <a:rPr lang="en-US" sz="3200" u="sng" dirty="0"/>
              <a:t>SPECIALPP</a:t>
            </a:r>
          </a:p>
          <a:p>
            <a:r>
              <a:rPr lang="en-US" sz="3200" dirty="0"/>
              <a:t>DATE_SERV </a:t>
            </a:r>
            <a:r>
              <a:rPr lang="th-TH" sz="3200" dirty="0"/>
              <a:t>วันที่ให้บริการ</a:t>
            </a:r>
            <a:endParaRPr lang="en-US" sz="3200" dirty="0"/>
          </a:p>
          <a:p>
            <a:r>
              <a:rPr lang="en-US" sz="3200" dirty="0"/>
              <a:t>PPSPECIAL </a:t>
            </a:r>
            <a:r>
              <a:rPr lang="th-TH" sz="3200" dirty="0"/>
              <a:t>รหัสบริการส่งเสริมป้องกันเฉพาะ</a:t>
            </a:r>
            <a:endParaRPr lang="en-US" sz="3200" dirty="0"/>
          </a:p>
          <a:p>
            <a:r>
              <a:rPr lang="en-US" sz="3200" dirty="0"/>
              <a:t>PPSPLACE </a:t>
            </a:r>
            <a:r>
              <a:rPr lang="th-TH" sz="3200" dirty="0"/>
              <a:t>สถานที่รับบริการ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13232766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9216" y="0"/>
            <a:ext cx="6251303" cy="1049235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ร้อยละของทารกแรกเกิดน้ำหนักน้อยกว่า 2,500 กรัม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B </a:t>
            </a:r>
            <a:r>
              <a:rPr lang="th-TH" sz="3200" dirty="0"/>
              <a:t>หมายถึง จำนวนเด็กที่คลอดในปีงบประมาณ</a:t>
            </a:r>
          </a:p>
          <a:p>
            <a:r>
              <a:rPr lang="en-US" sz="3200" dirty="0"/>
              <a:t>A </a:t>
            </a:r>
            <a:r>
              <a:rPr lang="th-TH" sz="3200" dirty="0"/>
              <a:t>หมายถึง จำนวนเด็กแรกเกิดน้ำหนักน้อยกว่า 2500 กรัม</a:t>
            </a:r>
          </a:p>
          <a:p>
            <a:pPr marL="0" indent="0">
              <a:buNone/>
            </a:pPr>
            <a:r>
              <a:rPr lang="th-TH" sz="3200" u="sng" dirty="0"/>
              <a:t>การประมวลผล</a:t>
            </a:r>
          </a:p>
          <a:p>
            <a:r>
              <a:rPr lang="th-TH" sz="3200" dirty="0"/>
              <a:t>จำนวนเด็กที่คลอดจากแฟ้ม </a:t>
            </a:r>
            <a:r>
              <a:rPr lang="en-US" sz="3200" dirty="0"/>
              <a:t>NEWBORN  </a:t>
            </a:r>
            <a:r>
              <a:rPr lang="en-US" sz="3200" dirty="0" err="1"/>
              <a:t>Typearea</a:t>
            </a:r>
            <a:r>
              <a:rPr lang="en-US" sz="3200" dirty="0"/>
              <a:t> 1,3  DISCHARGE 9</a:t>
            </a:r>
          </a:p>
          <a:p>
            <a:r>
              <a:rPr lang="th-TH" sz="3200" dirty="0"/>
              <a:t>น้ำหนักแรกคลอดจากแฟ้ม </a:t>
            </a:r>
            <a:r>
              <a:rPr lang="en-US" sz="3200" dirty="0"/>
              <a:t>NEWBORN </a:t>
            </a:r>
          </a:p>
          <a:p>
            <a:endParaRPr lang="th-TH" sz="3200" dirty="0"/>
          </a:p>
          <a:p>
            <a:pPr marL="0" indent="0">
              <a:buNone/>
            </a:pP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9133036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10166" y="0"/>
            <a:ext cx="6251303" cy="1049235"/>
          </a:xfrm>
        </p:spPr>
        <p:txBody>
          <a:bodyPr>
            <a:no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</a:rPr>
              <a:t>ร้อยละของเด็กแรกเกิด - ต่ำกว่า 6 เดือน กินนมแม่อย่างเดียว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B </a:t>
            </a:r>
            <a:r>
              <a:rPr lang="th-TH" sz="2800" dirty="0"/>
              <a:t>หมายถึง เด็กแรกเกิด - ต่ำกว่า 6 เดือนที่แม่หรือผู้เลี้ยงดูได้ถูกสอบถามทั้งหมด</a:t>
            </a:r>
          </a:p>
          <a:p>
            <a:r>
              <a:rPr lang="en-US" sz="2800" dirty="0"/>
              <a:t>A </a:t>
            </a:r>
            <a:r>
              <a:rPr lang="th-TH" sz="2800" dirty="0"/>
              <a:t>หมายถึง เด็กแรกเกิด - ต่ำกว่า 6 เดือน กินนมแม่อย่างเดียว</a:t>
            </a:r>
          </a:p>
          <a:p>
            <a:pPr marL="0" indent="0">
              <a:buNone/>
            </a:pPr>
            <a:r>
              <a:rPr lang="th-TH" sz="2800" u="sng" dirty="0"/>
              <a:t>การประมวลผล</a:t>
            </a:r>
          </a:p>
          <a:p>
            <a:r>
              <a:rPr lang="en-US" sz="2800" dirty="0"/>
              <a:t>B: </a:t>
            </a:r>
            <a:r>
              <a:rPr lang="th-TH" sz="2800" dirty="0"/>
              <a:t>เด็กที่มารับบริการจากแฟ้ม </a:t>
            </a:r>
            <a:r>
              <a:rPr lang="en-US" sz="2800" dirty="0"/>
              <a:t>NUTRITION </a:t>
            </a:r>
            <a:r>
              <a:rPr lang="th-TH" sz="2800" dirty="0"/>
              <a:t>ในปีงบประมาณที่ </a:t>
            </a:r>
            <a:r>
              <a:rPr lang="en-US" sz="2800" dirty="0"/>
              <a:t>FOOD </a:t>
            </a:r>
            <a:r>
              <a:rPr lang="th-TH" sz="2800" dirty="0"/>
              <a:t>เป็น </a:t>
            </a:r>
            <a:r>
              <a:rPr lang="en-US" sz="2800" dirty="0"/>
              <a:t>0,1,2,3,4 </a:t>
            </a:r>
          </a:p>
          <a:p>
            <a:r>
              <a:rPr lang="en-US" sz="2800" dirty="0"/>
              <a:t>A: </a:t>
            </a:r>
            <a:r>
              <a:rPr lang="th-TH" sz="2800" dirty="0"/>
              <a:t>เด็กที่กินนมแม่อย่างเดียว นับจาก </a:t>
            </a:r>
            <a:r>
              <a:rPr lang="en-US" sz="2800" dirty="0"/>
              <a:t>FOOD </a:t>
            </a:r>
            <a:r>
              <a:rPr lang="th-TH" sz="2800" dirty="0"/>
              <a:t>เป็น </a:t>
            </a:r>
            <a:r>
              <a:rPr lang="en-US" sz="2800" dirty="0"/>
              <a:t>1 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1477122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D80A98B-9E94-4DE9-9656-C33838BC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0"/>
            <a:ext cx="6251303" cy="1049235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ปัญหางานอนามัยแม่และเด็กในระบบ43แฟ้ม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93C775BA-A512-4592-8188-266ADD1B5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171575"/>
            <a:ext cx="8334375" cy="4867275"/>
          </a:xfrm>
        </p:spPr>
        <p:txBody>
          <a:bodyPr>
            <a:normAutofit fontScale="92500" lnSpcReduction="10000"/>
          </a:bodyPr>
          <a:lstStyle/>
          <a:p>
            <a:r>
              <a:rPr lang="th-TH" dirty="0"/>
              <a:t>คำถามยอดฮิตทำไมคีย์แล้วผลงานไม่ขึ้น?</a:t>
            </a:r>
          </a:p>
          <a:p>
            <a:r>
              <a:rPr lang="th-TH" dirty="0"/>
              <a:t>1.ข้อมูลส่งออกแล้วไม่มีเป้าหมายและผลงานใน </a:t>
            </a:r>
            <a:r>
              <a:rPr lang="en-US" dirty="0"/>
              <a:t>HDC ?</a:t>
            </a:r>
          </a:p>
          <a:p>
            <a:r>
              <a:rPr lang="en-US" dirty="0"/>
              <a:t>2.</a:t>
            </a:r>
            <a:r>
              <a:rPr lang="th-TH" dirty="0"/>
              <a:t>ผลการคลอดและ</a:t>
            </a:r>
            <a:r>
              <a:rPr lang="th-TH" dirty="0" err="1"/>
              <a:t>คร</a:t>
            </a:r>
            <a:r>
              <a:rPr lang="th-TH" dirty="0"/>
              <a:t>รถ์ที่คลอดไม่ถูกต้อง ?</a:t>
            </a:r>
          </a:p>
          <a:p>
            <a:r>
              <a:rPr lang="th-TH" dirty="0"/>
              <a:t>3.อะไรที่ต้องใช้ </a:t>
            </a:r>
            <a:r>
              <a:rPr lang="en-US" dirty="0"/>
              <a:t>DATA_CORRECT </a:t>
            </a:r>
            <a:r>
              <a:rPr lang="th-TH" dirty="0"/>
              <a:t>ลบ และทำไมต้องลบ ?</a:t>
            </a:r>
          </a:p>
          <a:p>
            <a:r>
              <a:rPr lang="th-TH" dirty="0"/>
              <a:t>4.และคำถามอีกมากมาย ต่างๆนาๆ</a:t>
            </a:r>
          </a:p>
          <a:p>
            <a:r>
              <a:rPr lang="th-TH" dirty="0"/>
              <a:t>เป็นเรื่องที่หน่วยบริการและคนที่รับผิดชอบงานอนามัยแม่และเด็กควรจะเข้าใจ เช่น รพสต กับ รพ ลงวันที่ </a:t>
            </a:r>
            <a:r>
              <a:rPr lang="en-US" dirty="0"/>
              <a:t>ANC </a:t>
            </a:r>
            <a:r>
              <a:rPr lang="th-TH" dirty="0"/>
              <a:t>ไม่ตรงกัน </a:t>
            </a:r>
            <a:r>
              <a:rPr lang="en-US" dirty="0"/>
              <a:t>GA </a:t>
            </a:r>
            <a:r>
              <a:rPr lang="th-TH" dirty="0"/>
              <a:t>ที่เป็นอายุครรภ์ไม่ตรงกัน ผิดจนยาวไปถึงวันที่คลอด </a:t>
            </a:r>
            <a:r>
              <a:rPr lang="en-US" dirty="0"/>
              <a:t>BDATE </a:t>
            </a:r>
            <a:r>
              <a:rPr lang="th-TH" dirty="0"/>
              <a:t>และครรภ์ที่คลอดไม่ตรงกัน </a:t>
            </a:r>
            <a:r>
              <a:rPr lang="en-US" dirty="0"/>
              <a:t>GRAVIDA </a:t>
            </a:r>
            <a:r>
              <a:rPr lang="th-TH" dirty="0"/>
              <a:t>ทำให้เกิดความซ้ำซ้อนในระบบ </a:t>
            </a:r>
            <a:r>
              <a:rPr lang="en-US" dirty="0"/>
              <a:t>HDC </a:t>
            </a:r>
            <a:r>
              <a:rPr lang="th-TH" dirty="0"/>
              <a:t>จะไม่นำผลเหล่านี้มาคิดรบกวนทุกท่านไปตรวจเช็คและตกลงกันให้เรียบร้อยนะครับเป้าหมายและผลงานท่านถึงขึ้นในระบบตัวชี้วัด</a:t>
            </a:r>
          </a:p>
          <a:p>
            <a:r>
              <a:rPr lang="th-TH" dirty="0"/>
              <a:t>สุดท้ายนี้งานจะเกิดขึ้นได้ท่านต้องประสานงานกันระหว่างหน่วยบริการทุกระดับ เช่น สมุดสีชมพู การพูดคุยผ่าน </a:t>
            </a:r>
            <a:r>
              <a:rPr lang="en-US" dirty="0"/>
              <a:t>PM </a:t>
            </a:r>
            <a:r>
              <a:rPr lang="th-TH" dirty="0"/>
              <a:t>หรือ คณะกรรมการ </a:t>
            </a:r>
            <a:r>
              <a:rPr lang="en-US" dirty="0"/>
              <a:t>MCH </a:t>
            </a:r>
            <a:r>
              <a:rPr lang="en-US" dirty="0" err="1"/>
              <a:t>Borad</a:t>
            </a:r>
            <a:r>
              <a:rPr lang="en-US" dirty="0"/>
              <a:t> </a:t>
            </a:r>
            <a:r>
              <a:rPr lang="th-TH" dirty="0"/>
              <a:t>รวมถึงการใช้เทคโนโลยีแฟ้ม </a:t>
            </a:r>
            <a:r>
              <a:rPr lang="en-US" dirty="0"/>
              <a:t>DATA_CORRECT </a:t>
            </a:r>
            <a:r>
              <a:rPr lang="th-TH" dirty="0"/>
              <a:t>มาช่วยให้ผลข้อผิดพลาดนั้นหายไป ซึ่งทั้งหมดทั้งมวลจะเกิดได้ต้องอาศัยทุกท่านนะครับ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04740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7F5E76EB-D2AE-42D9-BBBA-B93D431C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435" y="71095"/>
            <a:ext cx="6251303" cy="104923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วิธีดู</a:t>
            </a:r>
            <a:r>
              <a:rPr lang="en-US" dirty="0">
                <a:solidFill>
                  <a:schemeClr val="bg1"/>
                </a:solidFill>
              </a:rPr>
              <a:t> ERROR ANC</a:t>
            </a:r>
            <a:r>
              <a:rPr lang="th-TH" dirty="0">
                <a:solidFill>
                  <a:schemeClr val="bg1"/>
                </a:solidFill>
              </a:rPr>
              <a:t> และ </a:t>
            </a:r>
            <a:r>
              <a:rPr lang="en-US" dirty="0">
                <a:solidFill>
                  <a:schemeClr val="bg1"/>
                </a:solidFill>
              </a:rPr>
              <a:t>LABOR</a:t>
            </a:r>
            <a:r>
              <a:rPr lang="th-TH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FE278922-DD51-4753-B4DD-2F3437F5D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62" y="1552575"/>
            <a:ext cx="6655476" cy="3130154"/>
          </a:xfrm>
        </p:spPr>
      </p:pic>
    </p:spTree>
    <p:extLst>
      <p:ext uri="{BB962C8B-B14F-4D97-AF65-F5344CB8AC3E}">
        <p14:creationId xmlns:p14="http://schemas.microsoft.com/office/powerpoint/2010/main" val="796272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B8C5A74-109D-4D56-A7DD-5BE38D1B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106" y="0"/>
            <a:ext cx="6251303" cy="104923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ดู</a:t>
            </a:r>
            <a:r>
              <a:rPr lang="en-US" dirty="0">
                <a:solidFill>
                  <a:schemeClr val="bg1"/>
                </a:solidFill>
              </a:rPr>
              <a:t> ERROR ANC</a:t>
            </a:r>
            <a:r>
              <a:rPr lang="th-TH" dirty="0">
                <a:solidFill>
                  <a:schemeClr val="bg1"/>
                </a:solidFill>
              </a:rPr>
              <a:t> และ </a:t>
            </a:r>
            <a:r>
              <a:rPr lang="en-US" dirty="0">
                <a:solidFill>
                  <a:schemeClr val="bg1"/>
                </a:solidFill>
              </a:rPr>
              <a:t>LABOR</a:t>
            </a:r>
            <a:r>
              <a:rPr lang="th-TH" dirty="0">
                <a:solidFill>
                  <a:schemeClr val="bg1"/>
                </a:solidFill>
              </a:rPr>
              <a:t>  (ต่อ)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FEACC677-5801-4FD1-BA84-48EE383E4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8" y="1892302"/>
            <a:ext cx="7169381" cy="3371849"/>
          </a:xfrm>
        </p:spPr>
      </p:pic>
    </p:spTree>
    <p:extLst>
      <p:ext uri="{BB962C8B-B14F-4D97-AF65-F5344CB8AC3E}">
        <p14:creationId xmlns:p14="http://schemas.microsoft.com/office/powerpoint/2010/main" val="3250192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72F92B5C-0820-410D-96D1-E7728E8E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741" y="71095"/>
            <a:ext cx="6251303" cy="104923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ดู</a:t>
            </a:r>
            <a:r>
              <a:rPr lang="en-US" dirty="0">
                <a:solidFill>
                  <a:schemeClr val="bg1"/>
                </a:solidFill>
              </a:rPr>
              <a:t> ERROR ANC</a:t>
            </a:r>
            <a:r>
              <a:rPr lang="th-TH" dirty="0">
                <a:solidFill>
                  <a:schemeClr val="bg1"/>
                </a:solidFill>
              </a:rPr>
              <a:t> และ </a:t>
            </a:r>
            <a:r>
              <a:rPr lang="en-US" dirty="0">
                <a:solidFill>
                  <a:schemeClr val="bg1"/>
                </a:solidFill>
              </a:rPr>
              <a:t>LABOR</a:t>
            </a:r>
            <a:r>
              <a:rPr lang="th-TH" dirty="0">
                <a:solidFill>
                  <a:schemeClr val="bg1"/>
                </a:solidFill>
              </a:rPr>
              <a:t>  (ต่อ)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DCF9F0C3-00C7-44C3-AB8C-9A496ED07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9" y="1510855"/>
            <a:ext cx="8703415" cy="4093325"/>
          </a:xfrm>
        </p:spPr>
      </p:pic>
    </p:spTree>
    <p:extLst>
      <p:ext uri="{BB962C8B-B14F-4D97-AF65-F5344CB8AC3E}">
        <p14:creationId xmlns:p14="http://schemas.microsoft.com/office/powerpoint/2010/main" val="4361119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76F9FF6A-3A93-4ED6-80FD-100F6EDA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348" y="90145"/>
            <a:ext cx="6251303" cy="104923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ดู</a:t>
            </a:r>
            <a:r>
              <a:rPr lang="en-US" dirty="0">
                <a:solidFill>
                  <a:schemeClr val="bg1"/>
                </a:solidFill>
              </a:rPr>
              <a:t> ERROR ANC</a:t>
            </a:r>
            <a:r>
              <a:rPr lang="th-TH" dirty="0">
                <a:solidFill>
                  <a:schemeClr val="bg1"/>
                </a:solidFill>
              </a:rPr>
              <a:t> และ </a:t>
            </a:r>
            <a:r>
              <a:rPr lang="en-US" dirty="0">
                <a:solidFill>
                  <a:schemeClr val="bg1"/>
                </a:solidFill>
              </a:rPr>
              <a:t>LABOR</a:t>
            </a:r>
            <a:r>
              <a:rPr lang="th-TH" dirty="0">
                <a:solidFill>
                  <a:schemeClr val="bg1"/>
                </a:solidFill>
              </a:rPr>
              <a:t>  (ต่อ)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35D2C4E9-6B9C-40A0-A9C9-6ADEECCDF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7" y="1491303"/>
            <a:ext cx="8953753" cy="4211062"/>
          </a:xfrm>
        </p:spPr>
      </p:pic>
    </p:spTree>
    <p:extLst>
      <p:ext uri="{BB962C8B-B14F-4D97-AF65-F5344CB8AC3E}">
        <p14:creationId xmlns:p14="http://schemas.microsoft.com/office/powerpoint/2010/main" val="41656228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3321B34F-AB48-4945-9434-5F10B9C2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29" y="0"/>
            <a:ext cx="7537737" cy="1230376"/>
          </a:xfrm>
        </p:spPr>
        <p:txBody>
          <a:bodyPr>
            <a:noAutofit/>
          </a:bodyPr>
          <a:lstStyle/>
          <a:p>
            <a:r>
              <a:rPr lang="th-TH" sz="2800" dirty="0">
                <a:solidFill>
                  <a:srgbClr val="002060"/>
                </a:solidFill>
              </a:rPr>
              <a:t>เมนูสรุปจำนวน </a:t>
            </a:r>
            <a:r>
              <a:rPr lang="en-US" sz="2800" dirty="0">
                <a:solidFill>
                  <a:srgbClr val="002060"/>
                </a:solidFill>
              </a:rPr>
              <a:t>43 </a:t>
            </a:r>
            <a:r>
              <a:rPr lang="th-TH" sz="2800" dirty="0">
                <a:solidFill>
                  <a:srgbClr val="002060"/>
                </a:solidFill>
              </a:rPr>
              <a:t>แฟ้ม เพื่อหาจำนวนแม่และลูกในระบบ </a:t>
            </a:r>
            <a:r>
              <a:rPr lang="en-US" sz="2800" dirty="0">
                <a:solidFill>
                  <a:srgbClr val="002060"/>
                </a:solidFill>
              </a:rPr>
              <a:t>HDC</a:t>
            </a:r>
            <a:endParaRPr lang="th-TH" sz="2800" dirty="0">
              <a:solidFill>
                <a:srgbClr val="002060"/>
              </a:solidFill>
            </a:endParaRP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06005330-1F74-4C73-96F3-841AE740C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219" y="1987282"/>
            <a:ext cx="7539037" cy="2883436"/>
          </a:xfrm>
        </p:spPr>
      </p:pic>
    </p:spTree>
    <p:extLst>
      <p:ext uri="{BB962C8B-B14F-4D97-AF65-F5344CB8AC3E}">
        <p14:creationId xmlns:p14="http://schemas.microsoft.com/office/powerpoint/2010/main" val="12728521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3321B34F-AB48-4945-9434-5F10B9C2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29" y="212942"/>
            <a:ext cx="7537737" cy="710885"/>
          </a:xfrm>
        </p:spPr>
        <p:txBody>
          <a:bodyPr>
            <a:noAutofit/>
          </a:bodyPr>
          <a:lstStyle/>
          <a:p>
            <a:r>
              <a:rPr lang="th-TH" sz="3600" dirty="0">
                <a:solidFill>
                  <a:srgbClr val="002060"/>
                </a:solidFill>
              </a:rPr>
              <a:t>เมนูสรุปจำนวน </a:t>
            </a:r>
            <a:r>
              <a:rPr lang="en-US" sz="3600" dirty="0">
                <a:solidFill>
                  <a:srgbClr val="002060"/>
                </a:solidFill>
              </a:rPr>
              <a:t>43 </a:t>
            </a:r>
            <a:r>
              <a:rPr lang="th-TH" sz="3600" dirty="0">
                <a:solidFill>
                  <a:srgbClr val="002060"/>
                </a:solidFill>
              </a:rPr>
              <a:t>แฟ้ม เพื่อหาจำนวนแม่และลูกในระบบ </a:t>
            </a:r>
            <a:r>
              <a:rPr lang="en-US" sz="3600" dirty="0">
                <a:solidFill>
                  <a:srgbClr val="002060"/>
                </a:solidFill>
              </a:rPr>
              <a:t>HDC</a:t>
            </a:r>
            <a:endParaRPr lang="th-TH" sz="3600" dirty="0">
              <a:solidFill>
                <a:srgbClr val="002060"/>
              </a:solidFill>
            </a:endParaRP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06005330-1F74-4C73-96F3-841AE740C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219" y="1987282"/>
            <a:ext cx="7539037" cy="2883436"/>
          </a:xfrm>
        </p:spPr>
      </p:pic>
    </p:spTree>
    <p:extLst>
      <p:ext uri="{BB962C8B-B14F-4D97-AF65-F5344CB8AC3E}">
        <p14:creationId xmlns:p14="http://schemas.microsoft.com/office/powerpoint/2010/main" val="279889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24A9F-1556-479B-B145-97EC792F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91" y="0"/>
            <a:ext cx="6251303" cy="1049235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</a:rPr>
              <a:t>วิธีการเป้าตรวจพัฒนาการแต่ละเดือน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449CF5-0CA2-4DA4-AA9A-309E030AE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CEA80F4-5F36-414E-8BE3-F837AE68D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5" y="1772783"/>
            <a:ext cx="8036553" cy="34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434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58FBEA9-255A-4B15-B2A6-91479D66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347" y="116363"/>
            <a:ext cx="6251303" cy="1049235"/>
          </a:xfrm>
        </p:spPr>
        <p:txBody>
          <a:bodyPr/>
          <a:lstStyle/>
          <a:p>
            <a:r>
              <a:rPr lang="th-TH" dirty="0">
                <a:solidFill>
                  <a:srgbClr val="002060"/>
                </a:solidFill>
              </a:rPr>
              <a:t>ตัวอย่างข้อมูลสรุปจำนวนแม่</a:t>
            </a:r>
            <a:r>
              <a:rPr lang="en-US" dirty="0">
                <a:solidFill>
                  <a:srgbClr val="002060"/>
                </a:solidFill>
              </a:rPr>
              <a:t>+</a:t>
            </a:r>
            <a:r>
              <a:rPr lang="th-TH" dirty="0">
                <a:solidFill>
                  <a:srgbClr val="002060"/>
                </a:solidFill>
              </a:rPr>
              <a:t>ลูกในสถานบริการ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47CE32FD-2D19-4F98-A7AA-EEE299194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7"/>
          <a:stretch/>
        </p:blipFill>
        <p:spPr>
          <a:xfrm>
            <a:off x="708835" y="1762508"/>
            <a:ext cx="7726329" cy="3544783"/>
          </a:xfrm>
        </p:spPr>
      </p:pic>
    </p:spTree>
    <p:extLst>
      <p:ext uri="{BB962C8B-B14F-4D97-AF65-F5344CB8AC3E}">
        <p14:creationId xmlns:p14="http://schemas.microsoft.com/office/powerpoint/2010/main" val="3847404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D86D2C3-DAE3-4495-BFCC-5B4E759E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759" y="0"/>
            <a:ext cx="6251303" cy="1049235"/>
          </a:xfrm>
        </p:spPr>
        <p:txBody>
          <a:bodyPr/>
          <a:lstStyle/>
          <a:p>
            <a:r>
              <a:rPr lang="th-TH" dirty="0">
                <a:solidFill>
                  <a:srgbClr val="002060"/>
                </a:solidFill>
              </a:rPr>
              <a:t>ตัวอย่างข้อมูลสรุปจำนวนแม่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18E15B4F-D749-4446-BD09-F167EB782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1" y="1593849"/>
            <a:ext cx="6228156" cy="3501629"/>
          </a:xfrm>
        </p:spPr>
      </p:pic>
    </p:spTree>
    <p:extLst>
      <p:ext uri="{BB962C8B-B14F-4D97-AF65-F5344CB8AC3E}">
        <p14:creationId xmlns:p14="http://schemas.microsoft.com/office/powerpoint/2010/main" val="36970748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5D4CE211-A9BF-4DBC-84DE-863D7EB8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348" y="0"/>
            <a:ext cx="6251303" cy="1049235"/>
          </a:xfrm>
        </p:spPr>
        <p:txBody>
          <a:bodyPr/>
          <a:lstStyle/>
          <a:p>
            <a:r>
              <a:rPr lang="th-TH" dirty="0">
                <a:solidFill>
                  <a:srgbClr val="002060"/>
                </a:solidFill>
              </a:rPr>
              <a:t>ตัวอย่างข้อมูลสรุปลูก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9F9F085B-0B88-4A27-99D3-55FE03592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8" y="1593849"/>
            <a:ext cx="6092624" cy="3425429"/>
          </a:xfrm>
        </p:spPr>
      </p:pic>
    </p:spTree>
    <p:extLst>
      <p:ext uri="{BB962C8B-B14F-4D97-AF65-F5344CB8AC3E}">
        <p14:creationId xmlns:p14="http://schemas.microsoft.com/office/powerpoint/2010/main" val="38959559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B7D348C1-604F-4CA1-B0D5-A1549199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348" y="0"/>
            <a:ext cx="6251303" cy="1049235"/>
          </a:xfrm>
        </p:spPr>
        <p:txBody>
          <a:bodyPr/>
          <a:lstStyle/>
          <a:p>
            <a:r>
              <a:rPr lang="th-TH" dirty="0">
                <a:solidFill>
                  <a:srgbClr val="002060"/>
                </a:solidFill>
              </a:rPr>
              <a:t>เทียบแม่และลูก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06C88EA4-6937-433D-8998-573FC69A0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83" y="1593849"/>
            <a:ext cx="6363689" cy="3577829"/>
          </a:xfrm>
        </p:spPr>
      </p:pic>
    </p:spTree>
    <p:extLst>
      <p:ext uri="{BB962C8B-B14F-4D97-AF65-F5344CB8AC3E}">
        <p14:creationId xmlns:p14="http://schemas.microsoft.com/office/powerpoint/2010/main" val="21248459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3321B34F-AB48-4945-9434-5F10B9C2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723" y="212942"/>
            <a:ext cx="7730444" cy="758020"/>
          </a:xfrm>
        </p:spPr>
        <p:txBody>
          <a:bodyPr>
            <a:noAutofit/>
          </a:bodyPr>
          <a:lstStyle/>
          <a:p>
            <a:r>
              <a:rPr lang="th-TH" sz="2400" dirty="0">
                <a:solidFill>
                  <a:srgbClr val="002060"/>
                </a:solidFill>
              </a:rPr>
              <a:t>เมนูค้นหาประวัติบุคคลตามเลขที่บัตรประจำตัวประชาชน</a:t>
            </a:r>
            <a:br>
              <a:rPr lang="th-TH" sz="2400" dirty="0">
                <a:solidFill>
                  <a:srgbClr val="002060"/>
                </a:solidFill>
              </a:rPr>
            </a:br>
            <a:r>
              <a:rPr lang="th-TH" sz="2400" b="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#เพียงภายในจังหวัดด้วยเลขบัตรประชาชน</a:t>
            </a:r>
            <a:r>
              <a:rPr lang="th-TH" sz="2400" b="0" dirty="0">
                <a:solidFill>
                  <a:srgbClr val="002060"/>
                </a:solidFill>
              </a:rPr>
              <a:t> </a:t>
            </a:r>
            <a:r>
              <a:rPr lang="th-TH" sz="2400" dirty="0">
                <a:solidFill>
                  <a:srgbClr val="002060"/>
                </a:solidFill>
              </a:rPr>
              <a:t/>
            </a:r>
            <a:br>
              <a:rPr lang="th-TH" sz="2400" dirty="0">
                <a:solidFill>
                  <a:srgbClr val="002060"/>
                </a:solidFill>
              </a:rPr>
            </a:br>
            <a:r>
              <a:rPr lang="th-TH" sz="2400" b="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#ต่อไปนี้เราจะแลกเปลี่ยนข้ามจังหวัดกันแล้วครับ</a:t>
            </a:r>
            <a:endParaRPr lang="th-TH" sz="2400" dirty="0">
              <a:solidFill>
                <a:srgbClr val="002060"/>
              </a:solidFill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C2129266-F961-47AE-AD99-B665A36A2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77" y="2286879"/>
            <a:ext cx="7730445" cy="333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47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B4ED27DD-9DF7-4B12-BD8E-7869118C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149" y="86780"/>
            <a:ext cx="7743262" cy="1109502"/>
          </a:xfrm>
        </p:spPr>
        <p:txBody>
          <a:bodyPr>
            <a:noAutofit/>
          </a:bodyPr>
          <a:lstStyle/>
          <a:p>
            <a:r>
              <a:rPr lang="th-TH" sz="3600" dirty="0">
                <a:solidFill>
                  <a:srgbClr val="002060"/>
                </a:solidFill>
              </a:rPr>
              <a:t>เลือกตามหัวข้อเรื่อง เช่น ข้อมูลการรับบริการฝากครรภ์ </a:t>
            </a:r>
            <a:r>
              <a:rPr lang="en-US" sz="3600" dirty="0">
                <a:solidFill>
                  <a:srgbClr val="002060"/>
                </a:solidFill>
              </a:rPr>
              <a:t>ANC</a:t>
            </a:r>
            <a:endParaRPr lang="th-TH" sz="3600" dirty="0">
              <a:solidFill>
                <a:srgbClr val="002060"/>
              </a:solidFill>
            </a:endParaRP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22AD3096-5C5F-4123-BF72-334B26B43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135" y="2219662"/>
            <a:ext cx="7993031" cy="2132882"/>
          </a:xfrm>
        </p:spPr>
      </p:pic>
      <p:sp>
        <p:nvSpPr>
          <p:cNvPr id="8" name="ลูกศร: ซ้าย 7">
            <a:extLst>
              <a:ext uri="{FF2B5EF4-FFF2-40B4-BE49-F238E27FC236}">
                <a16:creationId xmlns="" xmlns:a16="http://schemas.microsoft.com/office/drawing/2014/main" id="{1DAA019C-88C3-46A6-9B58-42A5A9305E33}"/>
              </a:ext>
            </a:extLst>
          </p:cNvPr>
          <p:cNvSpPr/>
          <p:nvPr/>
        </p:nvSpPr>
        <p:spPr>
          <a:xfrm rot="19755792">
            <a:off x="5413247" y="1995634"/>
            <a:ext cx="1417320" cy="44805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47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67355AF-935A-47D7-A887-ABC5A3DA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348" y="135217"/>
            <a:ext cx="6251303" cy="1049235"/>
          </a:xfrm>
        </p:spPr>
        <p:txBody>
          <a:bodyPr/>
          <a:lstStyle/>
          <a:p>
            <a:r>
              <a:rPr lang="th-TH" dirty="0">
                <a:solidFill>
                  <a:srgbClr val="002060"/>
                </a:solidFill>
              </a:rPr>
              <a:t>ผลที่ได้</a:t>
            </a: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1EC7820F-D790-4C13-9D85-6180D0BAF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459" y="1909583"/>
            <a:ext cx="7369759" cy="333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72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1CD118F-8D01-420C-9180-93C9DAE0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332" y="0"/>
            <a:ext cx="6251303" cy="1049235"/>
          </a:xfrm>
        </p:spPr>
        <p:txBody>
          <a:bodyPr/>
          <a:lstStyle/>
          <a:p>
            <a:r>
              <a:rPr lang="th-TH" dirty="0">
                <a:solidFill>
                  <a:srgbClr val="002060"/>
                </a:solidFill>
              </a:rPr>
              <a:t>เรื่อง</a:t>
            </a:r>
            <a:r>
              <a:rPr lang="th-TH" dirty="0" err="1">
                <a:solidFill>
                  <a:srgbClr val="002060"/>
                </a:solidFill>
              </a:rPr>
              <a:t>อื่นๆ</a:t>
            </a:r>
            <a:r>
              <a:rPr lang="th-TH" dirty="0">
                <a:solidFill>
                  <a:srgbClr val="002060"/>
                </a:solidFill>
              </a:rPr>
              <a:t>ที่มีเพิ่มมา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F8F8CB9B-ADD6-4412-9446-DB30258B1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913" y="1525581"/>
            <a:ext cx="7539037" cy="4238638"/>
          </a:xfrm>
        </p:spPr>
      </p:pic>
    </p:spTree>
    <p:extLst>
      <p:ext uri="{BB962C8B-B14F-4D97-AF65-F5344CB8AC3E}">
        <p14:creationId xmlns:p14="http://schemas.microsoft.com/office/powerpoint/2010/main" val="36069751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C1FFBFF-1BEC-488A-9576-F0A7D570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213" y="0"/>
            <a:ext cx="7537737" cy="1204673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002060"/>
                </a:solidFill>
              </a:rPr>
              <a:t>ข้อควรพึ่งระวัง ต้องมี </a:t>
            </a:r>
            <a:r>
              <a:rPr lang="en-US" dirty="0">
                <a:solidFill>
                  <a:srgbClr val="002060"/>
                </a:solidFill>
              </a:rPr>
              <a:t>Provider </a:t>
            </a:r>
            <a:r>
              <a:rPr lang="th-TH" dirty="0">
                <a:solidFill>
                  <a:srgbClr val="002060"/>
                </a:solidFill>
              </a:rPr>
              <a:t>ในระบบ </a:t>
            </a:r>
            <a:r>
              <a:rPr lang="en-US" dirty="0">
                <a:solidFill>
                  <a:srgbClr val="002060"/>
                </a:solidFill>
              </a:rPr>
              <a:t>HDC </a:t>
            </a:r>
            <a:r>
              <a:rPr lang="th-TH" dirty="0">
                <a:solidFill>
                  <a:srgbClr val="002060"/>
                </a:solidFill>
              </a:rPr>
              <a:t>เท่านั้นจึงจะดูเมนูนี้ได้ เหมือนทำ </a:t>
            </a:r>
            <a:r>
              <a:rPr lang="en-US" dirty="0">
                <a:solidFill>
                  <a:srgbClr val="002060"/>
                </a:solidFill>
              </a:rPr>
              <a:t>DATA_CORRECT</a:t>
            </a:r>
            <a:endParaRPr lang="th-TH" dirty="0">
              <a:solidFill>
                <a:srgbClr val="002060"/>
              </a:solidFill>
            </a:endParaRP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E5112678-7AC9-44D4-874C-C1097E4DB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31" y="2083527"/>
            <a:ext cx="8477619" cy="3511515"/>
          </a:xfrm>
        </p:spPr>
      </p:pic>
    </p:spTree>
    <p:extLst>
      <p:ext uri="{BB962C8B-B14F-4D97-AF65-F5344CB8AC3E}">
        <p14:creationId xmlns:p14="http://schemas.microsoft.com/office/powerpoint/2010/main" val="57426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31A166-4BE6-4826-B9E6-69B7AB63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741" y="52546"/>
            <a:ext cx="6251303" cy="104923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กรองหาเป้าเด็กในแต่ละเดือน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A4CE1D-ED09-451F-9E90-01B715657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BC86D3-6D09-45E6-B307-819F86487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7" y="1750649"/>
            <a:ext cx="8034467" cy="3356701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="" xmlns:a16="http://schemas.microsoft.com/office/drawing/2014/main" id="{81CCB71E-50F7-498D-A281-031B308BAB03}"/>
              </a:ext>
            </a:extLst>
          </p:cNvPr>
          <p:cNvSpPr/>
          <p:nvPr/>
        </p:nvSpPr>
        <p:spPr>
          <a:xfrm>
            <a:off x="7422775" y="3313468"/>
            <a:ext cx="1584176" cy="1066800"/>
          </a:xfrm>
          <a:prstGeom prst="wedgeEllipseCallout">
            <a:avLst>
              <a:gd name="adj1" fmla="val -99963"/>
              <a:gd name="adj2" fmla="val 725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th-TH" sz="1600" dirty="0">
                <a:solidFill>
                  <a:srgbClr val="FF0000"/>
                </a:solidFill>
                <a:cs typeface="Angsana New"/>
              </a:rPr>
              <a:t>เลือกปี</a:t>
            </a:r>
            <a:r>
              <a:rPr lang="en-US" sz="1600" dirty="0">
                <a:solidFill>
                  <a:srgbClr val="FF0000"/>
                </a:solidFill>
              </a:rPr>
              <a:t>-</a:t>
            </a:r>
            <a:r>
              <a:rPr lang="th-TH" sz="1600" dirty="0">
                <a:solidFill>
                  <a:srgbClr val="FF0000"/>
                </a:solidFill>
                <a:cs typeface="Angsana New"/>
              </a:rPr>
              <a:t>เดือนแล้วกด</a:t>
            </a:r>
            <a:r>
              <a:rPr lang="en-US" sz="1600" dirty="0">
                <a:solidFill>
                  <a:srgbClr val="FF0000"/>
                </a:solidFill>
              </a:rPr>
              <a:t> enter </a:t>
            </a:r>
            <a:r>
              <a:rPr lang="th-TH" sz="1600" dirty="0">
                <a:solidFill>
                  <a:srgbClr val="FF0000"/>
                </a:solidFill>
                <a:cs typeface="Angsana New"/>
              </a:rPr>
              <a:t>เช่น </a:t>
            </a:r>
            <a:r>
              <a:rPr lang="en-US" sz="1600" dirty="0">
                <a:solidFill>
                  <a:srgbClr val="FF0000"/>
                </a:solidFill>
              </a:rPr>
              <a:t>2018-12</a:t>
            </a:r>
            <a:endParaRPr lang="th-TH" sz="1600" dirty="0">
              <a:solidFill>
                <a:srgbClr val="FF0000"/>
              </a:solidFill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60857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7552" y="156789"/>
            <a:ext cx="7522029" cy="942668"/>
          </a:xfrm>
          <a:solidFill>
            <a:schemeClr val="accent1"/>
          </a:solidFill>
        </p:spPr>
        <p:txBody>
          <a:bodyPr anchor="ctr">
            <a:no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</a:rPr>
              <a:t>ผลการดำเนินการการคัดกรองพัฒนาการเด็กตามกลุ่มอายุ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65018" y="1201680"/>
            <a:ext cx="8294280" cy="4971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ผลการคัดกรอง  ครั้งแรก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dirty="0"/>
              <a:t>	สมวัย ครั้งแรก 					รหัส </a:t>
            </a:r>
            <a:r>
              <a:rPr lang="en-US" dirty="0"/>
              <a:t>1B260 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>	สงสัยล่าช้าต้องกระตุ้นภายใน </a:t>
            </a:r>
            <a:r>
              <a:rPr lang="en-US" dirty="0"/>
              <a:t>30 </a:t>
            </a:r>
            <a:r>
              <a:rPr lang="th-TH" dirty="0"/>
              <a:t>วัน		</a:t>
            </a:r>
            <a:r>
              <a:rPr lang="th-TH" dirty="0">
                <a:solidFill>
                  <a:srgbClr val="FF0000"/>
                </a:solidFill>
              </a:rPr>
              <a:t>รหัส </a:t>
            </a:r>
            <a:r>
              <a:rPr lang="en-US" dirty="0">
                <a:solidFill>
                  <a:srgbClr val="FF0000"/>
                </a:solidFill>
              </a:rPr>
              <a:t>1B261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	สงสัยล่าช้าต้องส่งต่อทันที				รหัส </a:t>
            </a:r>
            <a:r>
              <a:rPr lang="en-US" dirty="0"/>
              <a:t>1B262</a:t>
            </a:r>
          </a:p>
          <a:p>
            <a:pPr marL="0" indent="0">
              <a:buNone/>
            </a:pPr>
            <a:r>
              <a:rPr lang="th-T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ผลการคัดกรองหลังติดตามกระตุ้นภายใน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th-T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วัน </a:t>
            </a:r>
            <a:r>
              <a:rPr lang="th-TH" dirty="0">
                <a:solidFill>
                  <a:srgbClr val="FF0000"/>
                </a:solidFill>
              </a:rPr>
              <a:t>หลังได้รหัส</a:t>
            </a:r>
            <a:r>
              <a:rPr lang="en-US" dirty="0">
                <a:solidFill>
                  <a:srgbClr val="FF0000"/>
                </a:solidFill>
              </a:rPr>
              <a:t> 1B261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	</a:t>
            </a:r>
            <a:r>
              <a:rPr lang="th-TH" dirty="0"/>
              <a:t>สมวัย หลังติดตาม	 				รหัส </a:t>
            </a:r>
            <a:r>
              <a:rPr lang="en-US" dirty="0"/>
              <a:t>1B260 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>	ไม่สมวัยรายด้านรหัส</a:t>
            </a:r>
            <a:r>
              <a:rPr lang="en-US" dirty="0"/>
              <a:t>		1B202</a:t>
            </a:r>
            <a:r>
              <a:rPr lang="th-TH" dirty="0"/>
              <a:t> </a:t>
            </a:r>
            <a:r>
              <a:rPr lang="en-US" dirty="0"/>
              <a:t>1B212</a:t>
            </a:r>
            <a:r>
              <a:rPr lang="th-TH" dirty="0"/>
              <a:t> </a:t>
            </a:r>
            <a:r>
              <a:rPr lang="en-US" dirty="0"/>
              <a:t>1B222</a:t>
            </a:r>
            <a:r>
              <a:rPr lang="th-TH" dirty="0"/>
              <a:t> </a:t>
            </a:r>
            <a:r>
              <a:rPr lang="en-US" dirty="0"/>
              <a:t>1B232</a:t>
            </a:r>
            <a:r>
              <a:rPr lang="th-TH" dirty="0"/>
              <a:t> </a:t>
            </a:r>
            <a:r>
              <a:rPr lang="en-US" dirty="0"/>
              <a:t>1B242</a:t>
            </a:r>
            <a:endParaRPr lang="th-TH" dirty="0"/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ไม่ควรลง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1B262 </a:t>
            </a:r>
            <a:r>
              <a:rPr lang="th-T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ร่วมกับ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1B202,1B212,1B222,1B232,1B242 </a:t>
            </a:r>
            <a:r>
              <a:rPr lang="th-T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ทั้งในครั้งแรกและหลังกระตุ้น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th-T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วัน เพราะจะทำให้การแยก ส่งต่อทันทีกับล่าช้าหลังกระตุ้นลำบาก</a:t>
            </a:r>
          </a:p>
        </p:txBody>
      </p:sp>
    </p:spTree>
    <p:extLst>
      <p:ext uri="{BB962C8B-B14F-4D97-AF65-F5344CB8AC3E}">
        <p14:creationId xmlns:p14="http://schemas.microsoft.com/office/powerpoint/2010/main" val="13091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5E397DAF-9C2F-42EF-A9A5-EEAFF54D3EBD}"/>
              </a:ext>
            </a:extLst>
          </p:cNvPr>
          <p:cNvSpPr txBox="1">
            <a:spLocks/>
          </p:cNvSpPr>
          <p:nvPr/>
        </p:nvSpPr>
        <p:spPr>
          <a:xfrm>
            <a:off x="1159445" y="92529"/>
            <a:ext cx="7619289" cy="929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Time Line DSPM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="" xmlns:a16="http://schemas.microsoft.com/office/drawing/2014/main" id="{AF0ABB9A-3882-4EF4-AB17-4EBEBC802A04}"/>
              </a:ext>
            </a:extLst>
          </p:cNvPr>
          <p:cNvSpPr/>
          <p:nvPr/>
        </p:nvSpPr>
        <p:spPr>
          <a:xfrm>
            <a:off x="212152" y="1927421"/>
            <a:ext cx="980902" cy="78139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Start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10" name="แผนผังลําดับงาน: การตัดสินใจ 9">
            <a:extLst>
              <a:ext uri="{FF2B5EF4-FFF2-40B4-BE49-F238E27FC236}">
                <a16:creationId xmlns="" xmlns:a16="http://schemas.microsoft.com/office/drawing/2014/main" id="{1D66CFCB-0E4D-4038-B88C-5A94653ABE1F}"/>
              </a:ext>
            </a:extLst>
          </p:cNvPr>
          <p:cNvSpPr/>
          <p:nvPr/>
        </p:nvSpPr>
        <p:spPr>
          <a:xfrm>
            <a:off x="1984609" y="1927421"/>
            <a:ext cx="1929524" cy="781397"/>
          </a:xfrm>
          <a:prstGeom prst="flowChartDecision">
            <a:avLst/>
          </a:prstGeom>
          <a:solidFill>
            <a:srgbClr val="DB67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200" b="1" dirty="0">
                <a:solidFill>
                  <a:prstClr val="white"/>
                </a:solidFill>
              </a:rPr>
              <a:t>DSPM</a:t>
            </a:r>
            <a:br>
              <a:rPr lang="en-US" sz="1200" b="1" dirty="0">
                <a:solidFill>
                  <a:prstClr val="white"/>
                </a:solidFill>
              </a:rPr>
            </a:br>
            <a:r>
              <a:rPr lang="th-TH" sz="2400" b="1" dirty="0">
                <a:solidFill>
                  <a:prstClr val="white"/>
                </a:solidFill>
              </a:rPr>
              <a:t>ครั้งแรก</a:t>
            </a:r>
            <a:endParaRPr lang="th-TH" sz="1200" b="1" dirty="0">
              <a:solidFill>
                <a:prstClr val="white"/>
              </a:solidFill>
            </a:endParaRPr>
          </a:p>
        </p:txBody>
      </p:sp>
      <p:cxnSp>
        <p:nvCxnSpPr>
          <p:cNvPr id="11" name="ตัวเชื่อมต่อตรง 10">
            <a:extLst>
              <a:ext uri="{FF2B5EF4-FFF2-40B4-BE49-F238E27FC236}">
                <a16:creationId xmlns="" xmlns:a16="http://schemas.microsoft.com/office/drawing/2014/main" id="{CB316116-676F-4769-93AE-EBB2EC66DCC0}"/>
              </a:ext>
            </a:extLst>
          </p:cNvPr>
          <p:cNvCxnSpPr>
            <a:cxnSpLocks/>
            <a:stCxn id="9" idx="6"/>
            <a:endCxn id="10" idx="1"/>
          </p:cNvCxnSpPr>
          <p:nvPr/>
        </p:nvCxnSpPr>
        <p:spPr>
          <a:xfrm>
            <a:off x="1193054" y="2318120"/>
            <a:ext cx="791555" cy="0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กล่องข้อความ 11">
            <a:extLst>
              <a:ext uri="{FF2B5EF4-FFF2-40B4-BE49-F238E27FC236}">
                <a16:creationId xmlns="" xmlns:a16="http://schemas.microsoft.com/office/drawing/2014/main" id="{A436A584-4245-4271-B336-249467B66FF8}"/>
              </a:ext>
            </a:extLst>
          </p:cNvPr>
          <p:cNvSpPr txBox="1"/>
          <p:nvPr/>
        </p:nvSpPr>
        <p:spPr>
          <a:xfrm>
            <a:off x="1231330" y="1715410"/>
            <a:ext cx="737702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</a:p>
        </p:txBody>
      </p:sp>
      <p:sp>
        <p:nvSpPr>
          <p:cNvPr id="14" name="แผนผังลําดับงาน: การตัดสินใจ 13">
            <a:extLst>
              <a:ext uri="{FF2B5EF4-FFF2-40B4-BE49-F238E27FC236}">
                <a16:creationId xmlns="" xmlns:a16="http://schemas.microsoft.com/office/drawing/2014/main" id="{CD9232DD-2D30-42B6-BC5C-236C080A619A}"/>
              </a:ext>
            </a:extLst>
          </p:cNvPr>
          <p:cNvSpPr/>
          <p:nvPr/>
        </p:nvSpPr>
        <p:spPr>
          <a:xfrm>
            <a:off x="4944508" y="3351602"/>
            <a:ext cx="1948620" cy="781397"/>
          </a:xfrm>
          <a:prstGeom prst="flowChartDecis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th-TH" sz="1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รพ.ประเมิน</a:t>
            </a:r>
            <a:r>
              <a:rPr lang="en-US" sz="1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1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ก่อน</a:t>
            </a:r>
            <a:r>
              <a:rPr lang="en-US" sz="1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TEDA4I</a:t>
            </a:r>
            <a:endParaRPr lang="th-TH" sz="18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="" xmlns:a16="http://schemas.microsoft.com/office/drawing/2014/main" id="{B53DAF32-9511-4501-A2E9-25F13C2316D7}"/>
              </a:ext>
            </a:extLst>
          </p:cNvPr>
          <p:cNvSpPr txBox="1"/>
          <p:nvPr/>
        </p:nvSpPr>
        <p:spPr>
          <a:xfrm>
            <a:off x="163314" y="2898264"/>
            <a:ext cx="165942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เด็กอายุครบ </a:t>
            </a: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9,18,30,42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</a:p>
          <a:p>
            <a:pPr algn="ctr" defTabSz="457200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ในปีงบประมาณ</a:t>
            </a:r>
          </a:p>
        </p:txBody>
      </p:sp>
      <p:sp>
        <p:nvSpPr>
          <p:cNvPr id="19" name="วงรี 18">
            <a:extLst>
              <a:ext uri="{FF2B5EF4-FFF2-40B4-BE49-F238E27FC236}">
                <a16:creationId xmlns="" xmlns:a16="http://schemas.microsoft.com/office/drawing/2014/main" id="{A4E4EAB4-D26B-4C14-B007-53514D7526F6}"/>
              </a:ext>
            </a:extLst>
          </p:cNvPr>
          <p:cNvSpPr/>
          <p:nvPr/>
        </p:nvSpPr>
        <p:spPr>
          <a:xfrm>
            <a:off x="2450609" y="5331047"/>
            <a:ext cx="1002427" cy="875608"/>
          </a:xfrm>
          <a:prstGeom prst="ellipse">
            <a:avLst/>
          </a:prstGeom>
          <a:solidFill>
            <a:srgbClr val="0054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END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20" name="แผนผังลําดับงาน: การตัดสินใจ 19">
            <a:extLst>
              <a:ext uri="{FF2B5EF4-FFF2-40B4-BE49-F238E27FC236}">
                <a16:creationId xmlns="" xmlns:a16="http://schemas.microsoft.com/office/drawing/2014/main" id="{6DD2BDF0-8920-4F8A-93E3-CF5DE86B8C20}"/>
              </a:ext>
            </a:extLst>
          </p:cNvPr>
          <p:cNvSpPr/>
          <p:nvPr/>
        </p:nvSpPr>
        <p:spPr>
          <a:xfrm>
            <a:off x="6745785" y="1894099"/>
            <a:ext cx="1766447" cy="781397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</a:rPr>
              <a:t>DSPM</a:t>
            </a:r>
            <a:br>
              <a:rPr lang="en-US" sz="1200" b="1" dirty="0">
                <a:solidFill>
                  <a:prstClr val="black"/>
                </a:solidFill>
              </a:rPr>
            </a:br>
            <a:r>
              <a:rPr lang="th-TH" sz="1600" b="1" dirty="0">
                <a:solidFill>
                  <a:prstClr val="black"/>
                </a:solidFill>
              </a:rPr>
              <a:t>หลังกระตุ้น</a:t>
            </a:r>
            <a:endParaRPr lang="th-TH" sz="1400" b="1" dirty="0">
              <a:solidFill>
                <a:prstClr val="black"/>
              </a:solidFill>
            </a:endParaRPr>
          </a:p>
        </p:txBody>
      </p:sp>
      <p:cxnSp>
        <p:nvCxnSpPr>
          <p:cNvPr id="23" name="ตัวเชื่อมต่อ: หักมุม 22">
            <a:extLst>
              <a:ext uri="{FF2B5EF4-FFF2-40B4-BE49-F238E27FC236}">
                <a16:creationId xmlns="" xmlns:a16="http://schemas.microsoft.com/office/drawing/2014/main" id="{4CD6DC6F-01E9-49B5-8B1D-8E8218FA11FE}"/>
              </a:ext>
            </a:extLst>
          </p:cNvPr>
          <p:cNvCxnSpPr>
            <a:cxnSpLocks/>
            <a:stCxn id="20" idx="2"/>
            <a:endCxn id="14" idx="3"/>
          </p:cNvCxnSpPr>
          <p:nvPr/>
        </p:nvCxnSpPr>
        <p:spPr>
          <a:xfrm rot="5400000">
            <a:off x="6727667" y="2840958"/>
            <a:ext cx="1066805" cy="735881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: หักมุม 23">
            <a:extLst>
              <a:ext uri="{FF2B5EF4-FFF2-40B4-BE49-F238E27FC236}">
                <a16:creationId xmlns="" xmlns:a16="http://schemas.microsoft.com/office/drawing/2014/main" id="{9F03AEA5-7069-42DD-B6B9-45CB9585B4FE}"/>
              </a:ext>
            </a:extLst>
          </p:cNvPr>
          <p:cNvCxnSpPr>
            <a:cxnSpLocks/>
            <a:stCxn id="20" idx="3"/>
            <a:endCxn id="19" idx="6"/>
          </p:cNvCxnSpPr>
          <p:nvPr/>
        </p:nvCxnSpPr>
        <p:spPr>
          <a:xfrm flipH="1">
            <a:off x="3453036" y="2284798"/>
            <a:ext cx="5059196" cy="3484053"/>
          </a:xfrm>
          <a:prstGeom prst="bentConnector3">
            <a:avLst>
              <a:gd name="adj1" fmla="val -137"/>
            </a:avLst>
          </a:prstGeom>
          <a:ln w="38100">
            <a:solidFill>
              <a:srgbClr val="0054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>
            <a:extLst>
              <a:ext uri="{FF2B5EF4-FFF2-40B4-BE49-F238E27FC236}">
                <a16:creationId xmlns="" xmlns:a16="http://schemas.microsoft.com/office/drawing/2014/main" id="{986658E6-F719-4E4B-9E14-51ADCEF70A0B}"/>
              </a:ext>
            </a:extLst>
          </p:cNvPr>
          <p:cNvCxnSpPr>
            <a:stCxn id="10" idx="2"/>
            <a:endCxn id="19" idx="0"/>
          </p:cNvCxnSpPr>
          <p:nvPr/>
        </p:nvCxnSpPr>
        <p:spPr>
          <a:xfrm>
            <a:off x="2949371" y="2708818"/>
            <a:ext cx="2452" cy="2622229"/>
          </a:xfrm>
          <a:prstGeom prst="straightConnector1">
            <a:avLst/>
          </a:prstGeom>
          <a:ln w="38100">
            <a:solidFill>
              <a:srgbClr val="0054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กล่องข้อความ 41">
            <a:extLst>
              <a:ext uri="{FF2B5EF4-FFF2-40B4-BE49-F238E27FC236}">
                <a16:creationId xmlns="" xmlns:a16="http://schemas.microsoft.com/office/drawing/2014/main" id="{01AAF486-7013-48A1-BE04-3498F62158ED}"/>
              </a:ext>
            </a:extLst>
          </p:cNvPr>
          <p:cNvSpPr txBox="1"/>
          <p:nvPr/>
        </p:nvSpPr>
        <p:spPr>
          <a:xfrm>
            <a:off x="2330383" y="3922276"/>
            <a:ext cx="1337226" cy="830997"/>
          </a:xfrm>
          <a:prstGeom prst="rect">
            <a:avLst/>
          </a:prstGeom>
          <a:solidFill>
            <a:srgbClr val="15FF7F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สมวัยครั้งแรก</a:t>
            </a:r>
            <a:b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1B260</a:t>
            </a:r>
            <a:endParaRPr lang="th-TH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7" name="ตัวเชื่อมต่อ: หักมุม 56">
            <a:extLst>
              <a:ext uri="{FF2B5EF4-FFF2-40B4-BE49-F238E27FC236}">
                <a16:creationId xmlns="" xmlns:a16="http://schemas.microsoft.com/office/drawing/2014/main" id="{C5C51376-0932-498E-8DFB-01C087E579BC}"/>
              </a:ext>
            </a:extLst>
          </p:cNvPr>
          <p:cNvCxnSpPr>
            <a:cxnSpLocks/>
            <a:stCxn id="10" idx="3"/>
            <a:endCxn id="14" idx="0"/>
          </p:cNvCxnSpPr>
          <p:nvPr/>
        </p:nvCxnSpPr>
        <p:spPr>
          <a:xfrm>
            <a:off x="3914133" y="2318120"/>
            <a:ext cx="2004685" cy="1033482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ตัวเชื่อมต่อ: หักมุม 63">
            <a:extLst>
              <a:ext uri="{FF2B5EF4-FFF2-40B4-BE49-F238E27FC236}">
                <a16:creationId xmlns="" xmlns:a16="http://schemas.microsoft.com/office/drawing/2014/main" id="{EB1E8681-EE61-4BDC-ABA1-9DFBD84CE416}"/>
              </a:ext>
            </a:extLst>
          </p:cNvPr>
          <p:cNvCxnSpPr>
            <a:cxnSpLocks/>
            <a:stCxn id="10" idx="0"/>
            <a:endCxn id="20" idx="0"/>
          </p:cNvCxnSpPr>
          <p:nvPr/>
        </p:nvCxnSpPr>
        <p:spPr>
          <a:xfrm rot="5400000" flipH="1" flipV="1">
            <a:off x="5272529" y="-429059"/>
            <a:ext cx="33322" cy="4679638"/>
          </a:xfrm>
          <a:prstGeom prst="bentConnector3">
            <a:avLst>
              <a:gd name="adj1" fmla="val 420149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ตัวเชื่อมต่อ: หักมุม 73">
            <a:extLst>
              <a:ext uri="{FF2B5EF4-FFF2-40B4-BE49-F238E27FC236}">
                <a16:creationId xmlns="" xmlns:a16="http://schemas.microsoft.com/office/drawing/2014/main" id="{E115969F-262F-4B33-849C-94172DE76ADD}"/>
              </a:ext>
            </a:extLst>
          </p:cNvPr>
          <p:cNvCxnSpPr>
            <a:stCxn id="14" idx="1"/>
            <a:endCxn id="42" idx="3"/>
          </p:cNvCxnSpPr>
          <p:nvPr/>
        </p:nvCxnSpPr>
        <p:spPr>
          <a:xfrm rot="10800000" flipV="1">
            <a:off x="3667610" y="3742301"/>
            <a:ext cx="1276899" cy="595474"/>
          </a:xfrm>
          <a:prstGeom prst="bentConnector3">
            <a:avLst/>
          </a:prstGeom>
          <a:ln w="38100">
            <a:solidFill>
              <a:srgbClr val="0054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แผนผังลําดับงาน: การตัดสินใจ 76">
            <a:extLst>
              <a:ext uri="{FF2B5EF4-FFF2-40B4-BE49-F238E27FC236}">
                <a16:creationId xmlns="" xmlns:a16="http://schemas.microsoft.com/office/drawing/2014/main" id="{F16AF8DB-0591-414F-8618-348EEE03092A}"/>
              </a:ext>
            </a:extLst>
          </p:cNvPr>
          <p:cNvSpPr/>
          <p:nvPr/>
        </p:nvSpPr>
        <p:spPr>
          <a:xfrm>
            <a:off x="4946922" y="4628203"/>
            <a:ext cx="1948620" cy="781397"/>
          </a:xfrm>
          <a:prstGeom prst="flowChartDecis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TEDA4I</a:t>
            </a:r>
            <a:endParaRPr lang="th-TH" sz="18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="" xmlns:a16="http://schemas.microsoft.com/office/drawing/2014/main" id="{64CDA016-9FB1-4EEB-82A6-1682753130CA}"/>
              </a:ext>
            </a:extLst>
          </p:cNvPr>
          <p:cNvSpPr txBox="1"/>
          <p:nvPr/>
        </p:nvSpPr>
        <p:spPr>
          <a:xfrm>
            <a:off x="3352547" y="1207106"/>
            <a:ext cx="39565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สงสัยล่าช้าต้องกระตุ้น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1B261</a:t>
            </a:r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</a:t>
            </a: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</a:p>
        </p:txBody>
      </p:sp>
      <p:sp>
        <p:nvSpPr>
          <p:cNvPr id="84" name="กล่องข้อความ 83">
            <a:extLst>
              <a:ext uri="{FF2B5EF4-FFF2-40B4-BE49-F238E27FC236}">
                <a16:creationId xmlns="" xmlns:a16="http://schemas.microsoft.com/office/drawing/2014/main" id="{E353D6C8-2ACC-43D3-8F94-2D5B3C9E8323}"/>
              </a:ext>
            </a:extLst>
          </p:cNvPr>
          <p:cNvSpPr txBox="1"/>
          <p:nvPr/>
        </p:nvSpPr>
        <p:spPr>
          <a:xfrm>
            <a:off x="3765871" y="2437458"/>
            <a:ext cx="1920719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สงสัยล่าช้าต้องส่งต่อ</a:t>
            </a:r>
            <a:b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ทันที</a:t>
            </a:r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1B262</a:t>
            </a:r>
            <a:endParaRPr lang="th-TH" sz="2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6" name="ลูกศรเชื่อมต่อแบบตรง 95">
            <a:extLst>
              <a:ext uri="{FF2B5EF4-FFF2-40B4-BE49-F238E27FC236}">
                <a16:creationId xmlns="" xmlns:a16="http://schemas.microsoft.com/office/drawing/2014/main" id="{9292A898-9393-4704-9FE2-CB88CCE4A3FA}"/>
              </a:ext>
            </a:extLst>
          </p:cNvPr>
          <p:cNvCxnSpPr>
            <a:stCxn id="14" idx="2"/>
            <a:endCxn id="77" idx="0"/>
          </p:cNvCxnSpPr>
          <p:nvPr/>
        </p:nvCxnSpPr>
        <p:spPr>
          <a:xfrm>
            <a:off x="5918818" y="4132999"/>
            <a:ext cx="2414" cy="495204"/>
          </a:xfrm>
          <a:prstGeom prst="straightConnector1">
            <a:avLst/>
          </a:prstGeom>
          <a:ln w="28575">
            <a:solidFill>
              <a:srgbClr val="DB67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ตัวเชื่อมต่อ: หักมุม 97">
            <a:extLst>
              <a:ext uri="{FF2B5EF4-FFF2-40B4-BE49-F238E27FC236}">
                <a16:creationId xmlns="" xmlns:a16="http://schemas.microsoft.com/office/drawing/2014/main" id="{35CF4DB0-FF7B-4196-B5D3-4C355F18273C}"/>
              </a:ext>
            </a:extLst>
          </p:cNvPr>
          <p:cNvCxnSpPr>
            <a:stCxn id="77" idx="1"/>
            <a:endCxn id="19" idx="7"/>
          </p:cNvCxnSpPr>
          <p:nvPr/>
        </p:nvCxnSpPr>
        <p:spPr>
          <a:xfrm rot="10800000" flipV="1">
            <a:off x="3306234" y="5018901"/>
            <a:ext cx="1640688" cy="440375"/>
          </a:xfrm>
          <a:prstGeom prst="bentConnector2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กล่องข้อความ 107">
            <a:extLst>
              <a:ext uri="{FF2B5EF4-FFF2-40B4-BE49-F238E27FC236}">
                <a16:creationId xmlns="" xmlns:a16="http://schemas.microsoft.com/office/drawing/2014/main" id="{11A51379-F108-48B9-AAF3-39993BEF9604}"/>
              </a:ext>
            </a:extLst>
          </p:cNvPr>
          <p:cNvSpPr txBox="1"/>
          <p:nvPr/>
        </p:nvSpPr>
        <p:spPr>
          <a:xfrm>
            <a:off x="7895930" y="2652237"/>
            <a:ext cx="1192955" cy="1200329"/>
          </a:xfrm>
          <a:prstGeom prst="rect">
            <a:avLst/>
          </a:prstGeom>
          <a:solidFill>
            <a:srgbClr val="15FF7F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สมวัย</a:t>
            </a:r>
            <a:b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หลังกระตุ้น </a:t>
            </a: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1B260</a:t>
            </a:r>
            <a:endParaRPr lang="th-TH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1" name="กล่องข้อความ 110">
            <a:extLst>
              <a:ext uri="{FF2B5EF4-FFF2-40B4-BE49-F238E27FC236}">
                <a16:creationId xmlns="" xmlns:a16="http://schemas.microsoft.com/office/drawing/2014/main" id="{9552F676-2D8C-4A65-8C54-34757B2F3D89}"/>
              </a:ext>
            </a:extLst>
          </p:cNvPr>
          <p:cNvSpPr txBox="1"/>
          <p:nvPr/>
        </p:nvSpPr>
        <p:spPr>
          <a:xfrm>
            <a:off x="6874553" y="3918700"/>
            <a:ext cx="108662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ไม่สมวัย</a:t>
            </a:r>
            <a: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1B2x2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2989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BB5F5D82-B5E9-469E-A815-C655ED4AF243}"/>
    </a:ext>
  </a:extLst>
</a:theme>
</file>

<file path=ppt/theme/theme3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2847</Words>
  <Application>Microsoft Office PowerPoint</Application>
  <PresentationFormat>นำเสนอทางหน้าจอ (4:3)</PresentationFormat>
  <Paragraphs>307</Paragraphs>
  <Slides>68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68</vt:i4>
      </vt:variant>
    </vt:vector>
  </HeadingPairs>
  <TitlesOfParts>
    <vt:vector size="71" baseType="lpstr">
      <vt:lpstr>ชุดรูปแบบของ Office</vt:lpstr>
      <vt:lpstr>Gallery</vt:lpstr>
      <vt:lpstr>1_Gallery</vt:lpstr>
      <vt:lpstr>งานนำเสนอ PowerPoint</vt:lpstr>
      <vt:lpstr>DSPM &amp; TEda4i</vt:lpstr>
      <vt:lpstr>วิธีการหาเป้าหมายและผลงานการคัดกรองพัฒนาการเด็กตามกลุ่มอายุ specialpp ในระบบ HDC</vt:lpstr>
      <vt:lpstr>Login hdc แล้วเข้าเมนูงานอนามัยแม่และเด็ก</vt:lpstr>
      <vt:lpstr>เรื่องการตรวจพัฒนาการ</vt:lpstr>
      <vt:lpstr>วิธีการเป้าตรวจพัฒนาการแต่ละเดือน</vt:lpstr>
      <vt:lpstr>กรองหาเป้าเด็กในแต่ละเดือน</vt:lpstr>
      <vt:lpstr>ผลการดำเนินการการคัดกรองพัฒนาการเด็กตามกลุ่มอายุ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MCH</vt:lpstr>
      <vt:lpstr> การเชื่อมโยงจากแม่สู่ลูก</vt:lpstr>
      <vt:lpstr> การเชื่อมโยงจากแม่สู่ลูก</vt:lpstr>
      <vt:lpstr> Time Line การฝากครรภ์และการคลอด </vt:lpstr>
      <vt:lpstr>ปัญหาอุปสรรค</vt:lpstr>
      <vt:lpstr>กลุ่มรายงานมาตรฐาน “อนามัยแม่และเด็ก”</vt:lpstr>
      <vt:lpstr>แฟ้มหลักของอนามัยมารดา </vt:lpstr>
      <vt:lpstr>ข้อมูลสำคัญในแต่ละแฟ้มข้อมูล อนามัยมารดา</vt:lpstr>
      <vt:lpstr>ข้อมูลสำคัญในแต่ละแฟ้มข้อมูล อนามัยมารดา</vt:lpstr>
      <vt:lpstr>ข้อมูลสำคัญในแต่ละแฟ้มข้อมูล อนามัยมารดา</vt:lpstr>
      <vt:lpstr>ร้อยละหญิงตั้งครรภ์ได้รับการฝากครรภ์ครั้งแรกก่อนหรือเท่ากับ 12 สัปดาห์</vt:lpstr>
      <vt:lpstr>ร้อยละหญิงตั้งครรภ์ที่ได้รับการดูแลก่อนคลอด 5 ครั้ง ตามเกณฑ์</vt:lpstr>
      <vt:lpstr>งานนำเสนอ PowerPoint</vt:lpstr>
      <vt:lpstr>การนัดหมายรับบริการ ANC 5 ครั้งที่ควรนัดตั้งแต่วันนี้</vt:lpstr>
      <vt:lpstr>สรุป ANC ที่ควรปรับ</vt:lpstr>
      <vt:lpstr>ร้อยละของหญิงหลังคลอดได้รับการดูแลครบ 3 ครั้งตามเกณฑ์</vt:lpstr>
      <vt:lpstr>ร้อยละการคุมกำเนิดของหญิงไทยตั้งครรภ์อายุน้อยกว่า 20 ปี</vt:lpstr>
      <vt:lpstr>ร้อยละของหญิงไทยอายุน้อยกว่า 20 ปี หลังคลอดหรือหลังแท้งที่คุมกำเนิดได้รับการคุมกำเนิดด้วยวิธีกึ่งถาวร (ยาฝังคุมกำเนิด/ห่วงอนามัย)</vt:lpstr>
      <vt:lpstr>การเฝ้าระวังอัตราการคลอดมีชีพในหญิงอายุ 15-19 ปี</vt:lpstr>
      <vt:lpstr>การเฝ้าระวังอัตราการคลอดมีชีพในหญิงอายุ  10-14 ปี</vt:lpstr>
      <vt:lpstr>ร้อยละการตั้งครรภ์ซ้ำในหญิงอายุน้อยกว่า 20 ปี (PA)</vt:lpstr>
      <vt:lpstr>ร้อยละของหญิงตั้งครรภ์ได้รับยาเม็ดเสริมไอโอดีน</vt:lpstr>
      <vt:lpstr>ร้อยละของหญิงตั้งครรภ์ได้รับยาเม็ดเสริมไอโอดีน</vt:lpstr>
      <vt:lpstr>ร้อยละหญิงตั้งครรภ์ได้รับยาเม็ดเสริมไอโอดีน ธาตุเหล็ก และกรดโฟลิก</vt:lpstr>
      <vt:lpstr>DATA EXCHANGE ร้อยละหญิงตั้งครรภ์ได้รับยาเม็ดเสริมไอโอดีน ธาตุเหล็ก และกรดโฟลิก </vt:lpstr>
      <vt:lpstr>ร้อยละของหญิงตั้งครรภ์ได้รับยาเม็ดเสริมไอโอดีน คิดทั้ง 2 แนวทาง</vt:lpstr>
      <vt:lpstr>ร้อยละของหญิงตั้งครรภ์ได้รับยาเม็ดเสริมไอโอดีน คิดทั้ง 2 แนวทาง</vt:lpstr>
      <vt:lpstr>DATA EXCHANGE ความครอบคลุมการได้รับยาเม็ดเสริมไอโอดีน ธาตุเหล็ก และกรดโฟลิก ของหญิงตั้งครรภ์ที่คลอดบุตรแล้วในเขตรับผิดชอบ </vt:lpstr>
      <vt:lpstr>แฟ้มหลักของอนามัยเด็ก/ทารก</vt:lpstr>
      <vt:lpstr>ข้อมูลสำคัญในแต่ละแฟ้มข้อมูล อนามัยเด็ก/ทารก</vt:lpstr>
      <vt:lpstr>ข้อมูลสำคัญในแต่ละแฟ้มข้อมูล อนามัยเด็ก/ทารก</vt:lpstr>
      <vt:lpstr>ข้อมูลสำคัญในแต่ละแฟ้มข้อมูล อนามัยเด็ก/ทารก</vt:lpstr>
      <vt:lpstr>ข้อมูลสำคัญในแต่ละแฟ้มข้อมูล อนามัยเด็ก/ทารก</vt:lpstr>
      <vt:lpstr>ร้อยละของทารกแรกเกิดน้ำหนักน้อยกว่า 2,500 กรัม </vt:lpstr>
      <vt:lpstr>ร้อยละของเด็กแรกเกิด - ต่ำกว่า 6 เดือน กินนมแม่อย่างเดียว</vt:lpstr>
      <vt:lpstr>ปัญหางานอนามัยแม่และเด็กในระบบ43แฟ้ม</vt:lpstr>
      <vt:lpstr>วิธีดู ERROR ANC และ LABOR </vt:lpstr>
      <vt:lpstr>ดู ERROR ANC และ LABOR  (ต่อ)</vt:lpstr>
      <vt:lpstr>ดู ERROR ANC และ LABOR  (ต่อ)</vt:lpstr>
      <vt:lpstr>ดู ERROR ANC และ LABOR  (ต่อ)</vt:lpstr>
      <vt:lpstr>เมนูสรุปจำนวน 43 แฟ้ม เพื่อหาจำนวนแม่และลูกในระบบ HDC</vt:lpstr>
      <vt:lpstr>เมนูสรุปจำนวน 43 แฟ้ม เพื่อหาจำนวนแม่และลูกในระบบ HDC</vt:lpstr>
      <vt:lpstr>ตัวอย่างข้อมูลสรุปจำนวนแม่+ลูกในสถานบริการ</vt:lpstr>
      <vt:lpstr>ตัวอย่างข้อมูลสรุปจำนวนแม่</vt:lpstr>
      <vt:lpstr>ตัวอย่างข้อมูลสรุปลูก</vt:lpstr>
      <vt:lpstr>เทียบแม่และลูก</vt:lpstr>
      <vt:lpstr>เมนูค้นหาประวัติบุคคลตามเลขที่บัตรประจำตัวประชาชน #เพียงภายในจังหวัดด้วยเลขบัตรประชาชน  #ต่อไปนี้เราจะแลกเปลี่ยนข้ามจังหวัดกันแล้วครับ</vt:lpstr>
      <vt:lpstr>เลือกตามหัวข้อเรื่อง เช่น ข้อมูลการรับบริการฝากครรภ์ ANC</vt:lpstr>
      <vt:lpstr>ผลที่ได้</vt:lpstr>
      <vt:lpstr>เรื่องอื่นๆที่มีเพิ่มมา</vt:lpstr>
      <vt:lpstr>ข้อควรพึ่งระวัง ต้องมี Provider ในระบบ HDC เท่านั้นจึงจะดูเมนูนี้ได้ เหมือนทำ DATA_CORRECT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2019-11-06T07:38:49Z</dcterms:created>
  <dcterms:modified xsi:type="dcterms:W3CDTF">2019-11-06T07:46:24Z</dcterms:modified>
</cp:coreProperties>
</file>